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7" r:id="rId3"/>
    <p:sldMasterId id="2147483683" r:id="rId4"/>
    <p:sldMasterId id="2147483689" r:id="rId5"/>
    <p:sldMasterId id="2147483705" r:id="rId6"/>
  </p:sldMasterIdLst>
  <p:notesMasterIdLst>
    <p:notesMasterId r:id="rId38"/>
  </p:notesMasterIdLst>
  <p:sldIdLst>
    <p:sldId id="256" r:id="rId7"/>
    <p:sldId id="918" r:id="rId8"/>
    <p:sldId id="260" r:id="rId9"/>
    <p:sldId id="501" r:id="rId10"/>
    <p:sldId id="491" r:id="rId11"/>
    <p:sldId id="505" r:id="rId12"/>
    <p:sldId id="504" r:id="rId13"/>
    <p:sldId id="459" r:id="rId14"/>
    <p:sldId id="348" r:id="rId15"/>
    <p:sldId id="1915" r:id="rId16"/>
    <p:sldId id="353" r:id="rId17"/>
    <p:sldId id="509" r:id="rId18"/>
    <p:sldId id="464" r:id="rId19"/>
    <p:sldId id="466" r:id="rId20"/>
    <p:sldId id="467" r:id="rId21"/>
    <p:sldId id="1916" r:id="rId22"/>
    <p:sldId id="489" r:id="rId23"/>
    <p:sldId id="493" r:id="rId24"/>
    <p:sldId id="496" r:id="rId25"/>
    <p:sldId id="465" r:id="rId26"/>
    <p:sldId id="480" r:id="rId27"/>
    <p:sldId id="1917" r:id="rId28"/>
    <p:sldId id="1929" r:id="rId29"/>
    <p:sldId id="888" r:id="rId30"/>
    <p:sldId id="873" r:id="rId31"/>
    <p:sldId id="882" r:id="rId32"/>
    <p:sldId id="864" r:id="rId33"/>
    <p:sldId id="794" r:id="rId34"/>
    <p:sldId id="1947" r:id="rId35"/>
    <p:sldId id="828" r:id="rId36"/>
    <p:sldId id="475" r:id="rId37"/>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688F7-CCE5-F946-9FD5-B11A8BC6285D}" type="datetimeFigureOut">
              <a:rPr lang="en-KE" smtClean="0"/>
              <a:t>24/05/2022</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8CFC5-81C7-2148-9D41-1D55E74E4E44}" type="slidenum">
              <a:rPr lang="en-KE" smtClean="0"/>
              <a:t>‹#›</a:t>
            </a:fld>
            <a:endParaRPr lang="en-KE"/>
          </a:p>
        </p:txBody>
      </p:sp>
    </p:spTree>
    <p:extLst>
      <p:ext uri="{BB962C8B-B14F-4D97-AF65-F5344CB8AC3E}">
        <p14:creationId xmlns:p14="http://schemas.microsoft.com/office/powerpoint/2010/main" val="180995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Africa has important genetic diversity strengthens the resilience of African food systems and communities. It can be seen in the livestock breeds and crop varieties, which were essentially bred from their wild relatives.</a:t>
            </a:r>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E67BD-DA6D-4807-AC17-F3909D99D8F1}"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41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a:solidFill>
                  <a:schemeClr val="tx1"/>
                </a:solidFill>
              </a:rPr>
              <a:t>BULLET #1</a:t>
            </a:r>
          </a:p>
          <a:p>
            <a:pPr marL="342900" indent="-342900">
              <a:buFont typeface="Arial" panose="020B0604020202020204" pitchFamily="34" charset="0"/>
              <a:buChar char="•"/>
            </a:pPr>
            <a:r>
              <a:rPr lang="en-US" sz="2000">
                <a:solidFill>
                  <a:schemeClr val="tx1"/>
                </a:solidFill>
              </a:rPr>
              <a:t>To start – what is natural capital? Natural capital is the world’s stock of natural assets – which include geology, soil, air, water, and all living things.</a:t>
            </a:r>
          </a:p>
          <a:p>
            <a:pPr marL="342900" indent="-342900">
              <a:buFont typeface="Arial" panose="020B0604020202020204" pitchFamily="34" charset="0"/>
              <a:buChar char="•"/>
            </a:pPr>
            <a:r>
              <a:rPr lang="en-US" sz="2000">
                <a:solidFill>
                  <a:schemeClr val="tx1"/>
                </a:solidFill>
              </a:rPr>
              <a:t>The benefits humans receive from this natural capital are vast – ranging from food and livelihoods to clean air and water to resilience to climate change and disease. </a:t>
            </a:r>
          </a:p>
          <a:p>
            <a:pPr marL="342900" indent="-342900">
              <a:buFont typeface="Arial" panose="020B0604020202020204" pitchFamily="34" charset="0"/>
              <a:buChar char="•"/>
            </a:pPr>
            <a:r>
              <a:rPr lang="en-US" sz="2000">
                <a:solidFill>
                  <a:schemeClr val="tx1"/>
                </a:solidFill>
              </a:rPr>
              <a:t>Because natural resources are finite, business leaders and policymakers must treat it like any other form of capital: failing to “spend it wisely” – as well as keep enough in reserve -- will inevitably diminish social, economic, and human well-being over time.</a:t>
            </a:r>
          </a:p>
          <a:p>
            <a:pPr marL="342900" indent="-342900">
              <a:buFont typeface="Arial" panose="020B0604020202020204" pitchFamily="34" charset="0"/>
              <a:buChar char="•"/>
            </a:pPr>
            <a:r>
              <a:rPr lang="en-US" sz="2000">
                <a:solidFill>
                  <a:schemeClr val="tx1"/>
                </a:solidFill>
              </a:rPr>
              <a:t>Traditional market assessments have looked valued nature only by the raw materials we extract – fish, livestock, honey, etc. But the avoided costs we enjoy as a society and economy when nature is intact and doing its job are also in the billions. This assessment was designed to assign an economic value to all of the services that nature provides, so that the public and private sector can make better decisions about how to steward our natural capital. </a:t>
            </a:r>
          </a:p>
          <a:p>
            <a:pPr marL="0" indent="0">
              <a:buFont typeface="Arial" panose="020B0604020202020204" pitchFamily="34" charset="0"/>
              <a:buNone/>
            </a:pPr>
            <a:endParaRPr lang="en-US" sz="2000">
              <a:solidFill>
                <a:schemeClr val="tx1"/>
              </a:solidFill>
            </a:endParaRPr>
          </a:p>
          <a:p>
            <a:pPr marL="0" indent="0">
              <a:buFont typeface="Arial" panose="020B0604020202020204" pitchFamily="34" charset="0"/>
              <a:buNone/>
            </a:pPr>
            <a:r>
              <a:rPr lang="en-US" sz="2000" b="1">
                <a:solidFill>
                  <a:schemeClr val="tx1"/>
                </a:solidFill>
              </a:rPr>
              <a:t>BULLET #2</a:t>
            </a:r>
          </a:p>
          <a:p>
            <a:pPr marL="342900" indent="-342900">
              <a:buFont typeface="Arial" panose="020B0604020202020204" pitchFamily="34" charset="0"/>
              <a:buChar char="•"/>
            </a:pPr>
            <a:r>
              <a:rPr lang="en-US" sz="2000">
                <a:solidFill>
                  <a:schemeClr val="tx1"/>
                </a:solidFill>
              </a:rPr>
              <a:t>We have been engaging policymakers, community leaders, researchers, and other stakeholders since April 2021 in reviewing and validating our data and providing input into an action plan. We are so pleased to have this opportunity to gain input from the private sector</a:t>
            </a:r>
            <a:br>
              <a:rPr lang="en-US" sz="2000">
                <a:solidFill>
                  <a:schemeClr val="tx1"/>
                </a:solidFill>
              </a:rPr>
            </a:br>
            <a:endParaRPr lang="en-US" sz="2000">
              <a:solidFill>
                <a:schemeClr val="tx1"/>
              </a:solidFill>
            </a:endParaRPr>
          </a:p>
          <a:p>
            <a:pPr marL="342900" indent="-342900">
              <a:buFont typeface="Arial" panose="020B0604020202020204" pitchFamily="34" charset="0"/>
              <a:buChar char="•"/>
            </a:pPr>
            <a:endParaRPr lang="en-US" sz="200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372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solidFill>
                  <a:schemeClr val="tx1"/>
                </a:solidFill>
              </a:rPr>
              <a:t>[Note the 4 landscape names…]</a:t>
            </a:r>
          </a:p>
          <a:p>
            <a:pPr marL="342900" indent="-342900">
              <a:buFont typeface="Arial" panose="020B0604020202020204" pitchFamily="34" charset="0"/>
              <a:buChar char="•"/>
            </a:pPr>
            <a:r>
              <a:rPr lang="en-US" sz="2000">
                <a:solidFill>
                  <a:schemeClr val="tx1"/>
                </a:solidFill>
              </a:rPr>
              <a:t>These landscapes were chosen – in partnership with the EAC and Partner States -- based on their economic and cultural importance, as well as their unique species and habitats. </a:t>
            </a:r>
          </a:p>
          <a:p>
            <a:pPr marL="342900" indent="-342900">
              <a:buFont typeface="Arial" panose="020B0604020202020204" pitchFamily="34" charset="0"/>
              <a:buChar char="•"/>
            </a:pPr>
            <a:endParaRPr lang="en-US" sz="2000">
              <a:solidFill>
                <a:schemeClr val="tx1"/>
              </a:solidFill>
            </a:endParaRPr>
          </a:p>
          <a:p>
            <a:pPr marL="342900" indent="-342900">
              <a:buFont typeface="Arial" panose="020B0604020202020204" pitchFamily="34" charset="0"/>
              <a:buChar char="•"/>
            </a:pPr>
            <a:r>
              <a:rPr lang="en-US" sz="2000">
                <a:solidFill>
                  <a:schemeClr val="tx1"/>
                </a:solidFill>
              </a:rPr>
              <a:t>[Maybe highlight 1 or 2 distinguishing features/protected areas/wildlife for each landscape]</a:t>
            </a:r>
          </a:p>
          <a:p>
            <a:pPr marL="342900" indent="-342900">
              <a:buFont typeface="Arial" panose="020B0604020202020204" pitchFamily="34" charset="0"/>
              <a:buChar char="•"/>
            </a:pPr>
            <a:endParaRPr lang="en-US" sz="200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64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solidFill>
                  <a:schemeClr val="tx1"/>
                </a:solidFill>
              </a:rPr>
              <a:t>This value is largely from unaccounted services that we all benefit from including reducing costs of businesses.</a:t>
            </a:r>
          </a:p>
          <a:p>
            <a:pPr marL="342900" indent="-342900">
              <a:buFont typeface="Arial" panose="020B0604020202020204" pitchFamily="34" charset="0"/>
              <a:buChar char="•"/>
            </a:pPr>
            <a:r>
              <a:rPr lang="en-US" sz="2000">
                <a:solidFill>
                  <a:schemeClr val="tx1"/>
                </a:solidFill>
              </a:rPr>
              <a:t>For example, </a:t>
            </a:r>
            <a:r>
              <a:rPr lang="en-US" sz="3200" b="0" i="0">
                <a:solidFill>
                  <a:srgbClr val="666666"/>
                </a:solidFill>
                <a:effectLst/>
                <a:latin typeface="Source Sans Pro" panose="020B0503030403020204" pitchFamily="34" charset="0"/>
              </a:rPr>
              <a:t>drinking water, flood protection, carbon storage and large recreational areas that support tourism.</a:t>
            </a:r>
            <a:endParaRPr lang="en-US" sz="2000">
              <a:solidFill>
                <a:schemeClr val="tx1"/>
              </a:solidFill>
            </a:endParaRPr>
          </a:p>
        </p:txBody>
      </p:sp>
      <p:sp>
        <p:nvSpPr>
          <p:cNvPr id="4" name="Slide Number Placeholder 3"/>
          <p:cNvSpPr>
            <a:spLocks noGrp="1"/>
          </p:cNvSpPr>
          <p:nvPr>
            <p:ph type="sldNum" sz="quarter" idx="10"/>
          </p:nvPr>
        </p:nvSpPr>
        <p:spPr/>
        <p:txBody>
          <a:bodyPr/>
          <a:lstStyle/>
          <a:p>
            <a:fld id="{824A558B-E4E9-A94A-B9C1-029E46A76ABA}" type="slidenum">
              <a:rPr lang="en-US" smtClean="0"/>
              <a:t>10</a:t>
            </a:fld>
            <a:endParaRPr lang="en-US"/>
          </a:p>
        </p:txBody>
      </p:sp>
    </p:spTree>
    <p:extLst>
      <p:ext uri="{BB962C8B-B14F-4D97-AF65-F5344CB8AC3E}">
        <p14:creationId xmlns:p14="http://schemas.microsoft.com/office/powerpoint/2010/main" val="250255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solidFill>
                  <a:schemeClr val="tx1"/>
                </a:solidFill>
              </a:rPr>
              <a:t>This value is largely from unaccounted services that we all benefit from including reducing costs of businesses.</a:t>
            </a:r>
          </a:p>
          <a:p>
            <a:pPr marL="342900" indent="-342900">
              <a:buFont typeface="Arial" panose="020B0604020202020204" pitchFamily="34" charset="0"/>
              <a:buChar char="•"/>
            </a:pPr>
            <a:r>
              <a:rPr lang="en-US" sz="2000">
                <a:solidFill>
                  <a:schemeClr val="tx1"/>
                </a:solidFill>
              </a:rPr>
              <a:t>For example, </a:t>
            </a:r>
            <a:r>
              <a:rPr lang="en-US" sz="3200" b="0" i="0">
                <a:solidFill>
                  <a:srgbClr val="666666"/>
                </a:solidFill>
                <a:effectLst/>
                <a:latin typeface="Source Sans Pro" panose="020B0503030403020204" pitchFamily="34" charset="0"/>
              </a:rPr>
              <a:t>drinking water, flood protection, carbon storage and large recreational areas that support tourism.</a:t>
            </a:r>
            <a:endParaRPr lang="en-US" sz="2000">
              <a:solidFill>
                <a:schemeClr val="tx1"/>
              </a:solidFill>
            </a:endParaRPr>
          </a:p>
        </p:txBody>
      </p:sp>
      <p:sp>
        <p:nvSpPr>
          <p:cNvPr id="4" name="Slide Number Placeholder 3"/>
          <p:cNvSpPr>
            <a:spLocks noGrp="1"/>
          </p:cNvSpPr>
          <p:nvPr>
            <p:ph type="sldNum" sz="quarter" idx="10"/>
          </p:nvPr>
        </p:nvSpPr>
        <p:spPr/>
        <p:txBody>
          <a:bodyPr/>
          <a:lstStyle/>
          <a:p>
            <a:fld id="{824A558B-E4E9-A94A-B9C1-029E46A76ABA}" type="slidenum">
              <a:rPr lang="en-US" smtClean="0"/>
              <a:t>11</a:t>
            </a:fld>
            <a:endParaRPr lang="en-US"/>
          </a:p>
        </p:txBody>
      </p:sp>
    </p:spTree>
    <p:extLst>
      <p:ext uri="{BB962C8B-B14F-4D97-AF65-F5344CB8AC3E}">
        <p14:creationId xmlns:p14="http://schemas.microsoft.com/office/powerpoint/2010/main" val="336521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271FA1-3279-3F41-8EAD-F3423D172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24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One of the innovative things- aligning the Agenda 2063, with Aichi</a:t>
            </a:r>
            <a:r>
              <a:rPr lang="en-ZA" baseline="0" dirty="0"/>
              <a:t> targets and the SDGs- looking at the likelihood of achieving them under different scenarios- this gives decision makers an idea of what trade-offs and synergies exist</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271FA1-3279-3F41-8EAD-F3423D172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47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dirty="0">
                <a:solidFill>
                  <a:schemeClr val="tx1"/>
                </a:solidFill>
                <a:latin typeface="Arial" panose="020B0604020202020204" pitchFamily="34" charset="0"/>
                <a:cs typeface="Arial" panose="020B0604020202020204" pitchFamily="34" charset="0"/>
              </a:rPr>
              <a:t>Drivers of biodiversity loss will increase in all plausible futures considered in this assessment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E67BD-DA6D-4807-AC17-F3909D99D8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22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As a strategic measure </a:t>
            </a:r>
            <a:r>
              <a:rPr lang="en-GB" sz="1200" b="0" i="0" u="none" strike="noStrike" kern="1200" baseline="0" dirty="0">
                <a:solidFill>
                  <a:schemeClr val="tx1"/>
                </a:solidFill>
                <a:latin typeface="+mn-lt"/>
                <a:ea typeface="+mn-ea"/>
                <a:cs typeface="+mn-cs"/>
              </a:rPr>
              <a:t>to protect them, and also the species, knowledge and genetic resources that they harbour, countries have declared 14 per cent of the continent’s land mass and 2.6 per cent of the seas as protected areas</a:t>
            </a:r>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1E67BD-DA6D-4807-AC17-F3909D99D8F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7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000" dirty="0">
              <a:solidFill>
                <a:schemeClr val="tx1"/>
              </a:solidFill>
            </a:endParaRPr>
          </a:p>
        </p:txBody>
      </p:sp>
      <p:sp>
        <p:nvSpPr>
          <p:cNvPr id="4" name="Slide Number Placeholder 3"/>
          <p:cNvSpPr>
            <a:spLocks noGrp="1"/>
          </p:cNvSpPr>
          <p:nvPr>
            <p:ph type="sldNum" sz="quarter" idx="10"/>
          </p:nvPr>
        </p:nvSpPr>
        <p:spPr/>
        <p:txBody>
          <a:bodyPr/>
          <a:lstStyle/>
          <a:p>
            <a:fld id="{824A558B-E4E9-A94A-B9C1-029E46A76ABA}" type="slidenum">
              <a:rPr lang="en-US" smtClean="0"/>
              <a:t>23</a:t>
            </a:fld>
            <a:endParaRPr lang="en-US"/>
          </a:p>
        </p:txBody>
      </p:sp>
    </p:spTree>
    <p:extLst>
      <p:ext uri="{BB962C8B-B14F-4D97-AF65-F5344CB8AC3E}">
        <p14:creationId xmlns:p14="http://schemas.microsoft.com/office/powerpoint/2010/main" val="385429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FFFA-42F5-65A0-C6E2-0D3E38F846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KE"/>
          </a:p>
        </p:txBody>
      </p:sp>
      <p:sp>
        <p:nvSpPr>
          <p:cNvPr id="3" name="Subtitle 2">
            <a:extLst>
              <a:ext uri="{FF2B5EF4-FFF2-40B4-BE49-F238E27FC236}">
                <a16:creationId xmlns:a16="http://schemas.microsoft.com/office/drawing/2014/main" id="{AA93BBBF-DFC7-DC19-8C89-89450CE152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KE"/>
          </a:p>
        </p:txBody>
      </p:sp>
      <p:sp>
        <p:nvSpPr>
          <p:cNvPr id="4" name="Date Placeholder 3">
            <a:extLst>
              <a:ext uri="{FF2B5EF4-FFF2-40B4-BE49-F238E27FC236}">
                <a16:creationId xmlns:a16="http://schemas.microsoft.com/office/drawing/2014/main" id="{B1FD8B65-349B-EC5A-00DC-61F55924DB9A}"/>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5" name="Footer Placeholder 4">
            <a:extLst>
              <a:ext uri="{FF2B5EF4-FFF2-40B4-BE49-F238E27FC236}">
                <a16:creationId xmlns:a16="http://schemas.microsoft.com/office/drawing/2014/main" id="{BA31BAFF-DE9A-9AD8-4639-974C7026104A}"/>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90FE7CE6-4B01-68C8-0D83-574FDDCBEAEB}"/>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44723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48B7-E777-A9FF-5D73-B3F570C0DD6C}"/>
              </a:ext>
            </a:extLst>
          </p:cNvPr>
          <p:cNvSpPr>
            <a:spLocks noGrp="1"/>
          </p:cNvSpPr>
          <p:nvPr>
            <p:ph type="title"/>
          </p:nvPr>
        </p:nvSpPr>
        <p:spPr/>
        <p:txBody>
          <a:bodyPr/>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C39F3F46-9553-D233-64B5-E56F20F257A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11754B8D-3F4D-227D-BF74-1E8C8C08BF62}"/>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5" name="Footer Placeholder 4">
            <a:extLst>
              <a:ext uri="{FF2B5EF4-FFF2-40B4-BE49-F238E27FC236}">
                <a16:creationId xmlns:a16="http://schemas.microsoft.com/office/drawing/2014/main" id="{E2E71EA2-83EE-2E95-5B98-41D7F5ECE6E0}"/>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DFF22A8-F1AC-21D1-45D2-0001B4E0D643}"/>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120203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F5AF7F-489E-FEB3-8AF4-4251ECE2125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5CA02298-1A2F-26ED-DDDD-6146195A65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AB10CCF0-CD2E-B8A4-A2AA-0D513D76E0BB}"/>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5" name="Footer Placeholder 4">
            <a:extLst>
              <a:ext uri="{FF2B5EF4-FFF2-40B4-BE49-F238E27FC236}">
                <a16:creationId xmlns:a16="http://schemas.microsoft.com/office/drawing/2014/main" id="{6B665CD6-4957-50F0-E7AF-902F796AB9A9}"/>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35F98F4B-CFB8-18DB-8DE9-A090253DEC21}"/>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116668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d/Gray 1 Column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74132"/>
            <a:ext cx="2743200" cy="202299"/>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914400" y="685797"/>
            <a:ext cx="4876800" cy="1311128"/>
          </a:xfrm>
        </p:spPr>
        <p:txBody>
          <a:bodyPr wrap="square"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252797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846138"/>
            <a:ext cx="10972800" cy="1143000"/>
          </a:xfrm>
          <a:prstGeom prst="rect">
            <a:avLst/>
          </a:prstGeom>
        </p:spPr>
        <p:txBody>
          <a:bodyPr vert="horz"/>
          <a:lstStyle>
            <a:lvl1pPr algn="l">
              <a:defRPr sz="2800" b="1" i="0" baseline="0">
                <a:solidFill>
                  <a:srgbClr val="41510D"/>
                </a:solidFill>
                <a:latin typeface="Arial"/>
                <a:cs typeface="Calibri (Headings)"/>
              </a:defRPr>
            </a:lvl1pPr>
          </a:lstStyle>
          <a:p>
            <a:r>
              <a:rPr lang="en-US" dirty="0"/>
              <a:t>Click to edit Master title style</a:t>
            </a:r>
          </a:p>
        </p:txBody>
      </p:sp>
      <p:sp>
        <p:nvSpPr>
          <p:cNvPr id="6" name="Rectangle 5"/>
          <p:cNvSpPr/>
          <p:nvPr userDrawn="1"/>
        </p:nvSpPr>
        <p:spPr>
          <a:xfrm>
            <a:off x="0" y="0"/>
            <a:ext cx="12192000" cy="540000"/>
          </a:xfrm>
          <a:prstGeom prst="rect">
            <a:avLst/>
          </a:prstGeom>
          <a:solidFill>
            <a:srgbClr val="415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2"/>
          </p:nvPr>
        </p:nvSpPr>
        <p:spPr>
          <a:xfrm>
            <a:off x="609600" y="2971800"/>
            <a:ext cx="95504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dirty="0"/>
              <a:t>Click to edit Master text styles</a:t>
            </a:r>
          </a:p>
        </p:txBody>
      </p:sp>
      <p:sp>
        <p:nvSpPr>
          <p:cNvPr id="10" name="Text Placeholder 9"/>
          <p:cNvSpPr>
            <a:spLocks noGrp="1"/>
          </p:cNvSpPr>
          <p:nvPr>
            <p:ph type="body" sz="quarter" idx="13"/>
          </p:nvPr>
        </p:nvSpPr>
        <p:spPr>
          <a:xfrm>
            <a:off x="609600" y="1989138"/>
            <a:ext cx="109728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dirty="0"/>
              <a:t>Click to edit Master text styles</a:t>
            </a:r>
          </a:p>
        </p:txBody>
      </p:sp>
      <p:sp>
        <p:nvSpPr>
          <p:cNvPr id="11" name="Date Placeholder 3"/>
          <p:cNvSpPr>
            <a:spLocks noGrp="1"/>
          </p:cNvSpPr>
          <p:nvPr>
            <p:ph type="dt" sz="half" idx="2"/>
          </p:nvPr>
        </p:nvSpPr>
        <p:spPr>
          <a:xfrm>
            <a:off x="609600" y="6356351"/>
            <a:ext cx="7112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endParaRPr lang="en-US" dirty="0"/>
          </a:p>
        </p:txBody>
      </p:sp>
      <p:sp>
        <p:nvSpPr>
          <p:cNvPr id="12" name="Footer Placeholder 4"/>
          <p:cNvSpPr>
            <a:spLocks noGrp="1"/>
          </p:cNvSpPr>
          <p:nvPr>
            <p:ph type="ftr" sz="quarter" idx="3"/>
          </p:nvPr>
        </p:nvSpPr>
        <p:spPr>
          <a:xfrm>
            <a:off x="7721600" y="6356351"/>
            <a:ext cx="38608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dirty="0" err="1"/>
              <a:t>www.ipbes.net</a:t>
            </a:r>
            <a:endParaRPr lang="en-US" dirty="0"/>
          </a:p>
        </p:txBody>
      </p:sp>
      <p:cxnSp>
        <p:nvCxnSpPr>
          <p:cNvPr id="16" name="Straight Connector 15"/>
          <p:cNvCxnSpPr/>
          <p:nvPr userDrawn="1"/>
        </p:nvCxnSpPr>
        <p:spPr>
          <a:xfrm>
            <a:off x="609600" y="6356350"/>
            <a:ext cx="109728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D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40000"/>
          </a:xfrm>
          <a:prstGeom prst="rect">
            <a:avLst/>
          </a:prstGeom>
        </p:spPr>
      </p:pic>
    </p:spTree>
    <p:extLst>
      <p:ext uri="{BB962C8B-B14F-4D97-AF65-F5344CB8AC3E}">
        <p14:creationId xmlns:p14="http://schemas.microsoft.com/office/powerpoint/2010/main" val="2413909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846138"/>
            <a:ext cx="10972800" cy="1143000"/>
          </a:xfrm>
          <a:prstGeom prst="rect">
            <a:avLst/>
          </a:prstGeom>
        </p:spPr>
        <p:txBody>
          <a:bodyPr vert="horz"/>
          <a:lstStyle>
            <a:lvl1pPr algn="l">
              <a:defRPr sz="2800" b="1" i="0" baseline="0">
                <a:solidFill>
                  <a:srgbClr val="6E9528"/>
                </a:solidFill>
                <a:latin typeface="Arial"/>
                <a:cs typeface="Calibri (Headings)"/>
              </a:defRPr>
            </a:lvl1pPr>
          </a:lstStyle>
          <a:p>
            <a:r>
              <a:rPr lang="en-US" dirty="0"/>
              <a:t>Click to edit Master title style</a:t>
            </a:r>
          </a:p>
        </p:txBody>
      </p:sp>
      <p:sp>
        <p:nvSpPr>
          <p:cNvPr id="6" name="Rectangle 5"/>
          <p:cNvSpPr/>
          <p:nvPr userDrawn="1"/>
        </p:nvSpPr>
        <p:spPr>
          <a:xfrm>
            <a:off x="0" y="0"/>
            <a:ext cx="12192000" cy="540000"/>
          </a:xfrm>
          <a:prstGeom prst="rect">
            <a:avLst/>
          </a:prstGeom>
          <a:solidFill>
            <a:srgbClr val="6E95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2"/>
          </p:nvPr>
        </p:nvSpPr>
        <p:spPr>
          <a:xfrm>
            <a:off x="609600" y="2971800"/>
            <a:ext cx="95504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dirty="0"/>
              <a:t>Click to edit Master text styles</a:t>
            </a:r>
          </a:p>
        </p:txBody>
      </p:sp>
      <p:sp>
        <p:nvSpPr>
          <p:cNvPr id="10" name="Text Placeholder 9"/>
          <p:cNvSpPr>
            <a:spLocks noGrp="1"/>
          </p:cNvSpPr>
          <p:nvPr>
            <p:ph type="body" sz="quarter" idx="13"/>
          </p:nvPr>
        </p:nvSpPr>
        <p:spPr>
          <a:xfrm>
            <a:off x="609600" y="1989138"/>
            <a:ext cx="109728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dirty="0"/>
              <a:t>Click to edit Master text styles</a:t>
            </a:r>
          </a:p>
        </p:txBody>
      </p:sp>
      <p:sp>
        <p:nvSpPr>
          <p:cNvPr id="9" name="Date Placeholder 3"/>
          <p:cNvSpPr>
            <a:spLocks noGrp="1"/>
          </p:cNvSpPr>
          <p:nvPr>
            <p:ph type="dt" sz="half" idx="2"/>
          </p:nvPr>
        </p:nvSpPr>
        <p:spPr>
          <a:xfrm>
            <a:off x="609600" y="6356351"/>
            <a:ext cx="7112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endParaRPr lang="en-US" dirty="0"/>
          </a:p>
        </p:txBody>
      </p:sp>
      <p:sp>
        <p:nvSpPr>
          <p:cNvPr id="11" name="Footer Placeholder 4"/>
          <p:cNvSpPr>
            <a:spLocks noGrp="1"/>
          </p:cNvSpPr>
          <p:nvPr>
            <p:ph type="ftr" sz="quarter" idx="3"/>
          </p:nvPr>
        </p:nvSpPr>
        <p:spPr>
          <a:xfrm>
            <a:off x="7721600" y="6356351"/>
            <a:ext cx="38608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endParaRPr lang="en-US" dirty="0"/>
          </a:p>
        </p:txBody>
      </p:sp>
      <p:cxnSp>
        <p:nvCxnSpPr>
          <p:cNvPr id="12" name="Straight Connector 11"/>
          <p:cNvCxnSpPr/>
          <p:nvPr userDrawn="1"/>
        </p:nvCxnSpPr>
        <p:spPr>
          <a:xfrm>
            <a:off x="609600" y="6356350"/>
            <a:ext cx="109728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40000"/>
          </a:xfrm>
          <a:prstGeom prst="rect">
            <a:avLst/>
          </a:prstGeom>
        </p:spPr>
      </p:pic>
    </p:spTree>
    <p:extLst>
      <p:ext uri="{BB962C8B-B14F-4D97-AF65-F5344CB8AC3E}">
        <p14:creationId xmlns:p14="http://schemas.microsoft.com/office/powerpoint/2010/main" val="412052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846138"/>
            <a:ext cx="10972800" cy="1143000"/>
          </a:xfrm>
          <a:prstGeom prst="rect">
            <a:avLst/>
          </a:prstGeom>
        </p:spPr>
        <p:txBody>
          <a:bodyPr vert="horz"/>
          <a:lstStyle>
            <a:lvl1pPr algn="l">
              <a:defRPr sz="2800" b="1" i="0" baseline="0">
                <a:solidFill>
                  <a:srgbClr val="0080C0"/>
                </a:solidFill>
                <a:latin typeface="Arial"/>
                <a:cs typeface="Calibri (Headings)"/>
              </a:defRPr>
            </a:lvl1pPr>
          </a:lstStyle>
          <a:p>
            <a:r>
              <a:rPr lang="en-US" dirty="0"/>
              <a:t>Click to edit Master title style</a:t>
            </a:r>
          </a:p>
        </p:txBody>
      </p:sp>
      <p:sp>
        <p:nvSpPr>
          <p:cNvPr id="6" name="Rectangle 5"/>
          <p:cNvSpPr/>
          <p:nvPr userDrawn="1"/>
        </p:nvSpPr>
        <p:spPr>
          <a:xfrm>
            <a:off x="0" y="0"/>
            <a:ext cx="12192000" cy="5400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2"/>
          </p:nvPr>
        </p:nvSpPr>
        <p:spPr>
          <a:xfrm>
            <a:off x="609600" y="2971800"/>
            <a:ext cx="95504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dirty="0"/>
              <a:t>Click to edit Master text styles</a:t>
            </a:r>
          </a:p>
        </p:txBody>
      </p:sp>
      <p:sp>
        <p:nvSpPr>
          <p:cNvPr id="10" name="Text Placeholder 9"/>
          <p:cNvSpPr>
            <a:spLocks noGrp="1"/>
          </p:cNvSpPr>
          <p:nvPr>
            <p:ph type="body" sz="quarter" idx="13"/>
          </p:nvPr>
        </p:nvSpPr>
        <p:spPr>
          <a:xfrm>
            <a:off x="609600" y="1989138"/>
            <a:ext cx="109728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dirty="0"/>
              <a:t>Click to edit Master text styles</a:t>
            </a:r>
          </a:p>
        </p:txBody>
      </p:sp>
      <p:sp>
        <p:nvSpPr>
          <p:cNvPr id="9" name="Date Placeholder 3"/>
          <p:cNvSpPr>
            <a:spLocks noGrp="1"/>
          </p:cNvSpPr>
          <p:nvPr>
            <p:ph type="dt" sz="half" idx="2"/>
          </p:nvPr>
        </p:nvSpPr>
        <p:spPr>
          <a:xfrm>
            <a:off x="609600" y="6356351"/>
            <a:ext cx="7112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endParaRPr lang="en-US" dirty="0"/>
          </a:p>
        </p:txBody>
      </p:sp>
      <p:sp>
        <p:nvSpPr>
          <p:cNvPr id="11" name="Footer Placeholder 4"/>
          <p:cNvSpPr>
            <a:spLocks noGrp="1"/>
          </p:cNvSpPr>
          <p:nvPr>
            <p:ph type="ftr" sz="quarter" idx="3"/>
          </p:nvPr>
        </p:nvSpPr>
        <p:spPr>
          <a:xfrm>
            <a:off x="7721600" y="6356351"/>
            <a:ext cx="38608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endParaRPr lang="en-US" dirty="0"/>
          </a:p>
        </p:txBody>
      </p:sp>
      <p:cxnSp>
        <p:nvCxnSpPr>
          <p:cNvPr id="12" name="Straight Connector 11"/>
          <p:cNvCxnSpPr/>
          <p:nvPr userDrawn="1"/>
        </p:nvCxnSpPr>
        <p:spPr>
          <a:xfrm>
            <a:off x="609600" y="6356350"/>
            <a:ext cx="109728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0"/>
            <a:ext cx="12192000" cy="548640"/>
          </a:xfrm>
          <a:prstGeom prst="rect">
            <a:avLst/>
          </a:prstGeom>
        </p:spPr>
      </p:pic>
    </p:spTree>
    <p:extLst>
      <p:ext uri="{BB962C8B-B14F-4D97-AF65-F5344CB8AC3E}">
        <p14:creationId xmlns:p14="http://schemas.microsoft.com/office/powerpoint/2010/main" val="1057909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846138"/>
            <a:ext cx="10972800" cy="1143000"/>
          </a:xfrm>
          <a:prstGeom prst="rect">
            <a:avLst/>
          </a:prstGeom>
        </p:spPr>
        <p:txBody>
          <a:bodyPr vert="horz"/>
          <a:lstStyle>
            <a:lvl1pPr algn="l">
              <a:defRPr sz="2800" b="1" i="0" baseline="0">
                <a:solidFill>
                  <a:srgbClr val="676C5F"/>
                </a:solidFill>
                <a:latin typeface="Arial"/>
                <a:cs typeface="Calibri (Headings)"/>
              </a:defRPr>
            </a:lvl1pPr>
          </a:lstStyle>
          <a:p>
            <a:r>
              <a:rPr lang="en-US" dirty="0"/>
              <a:t>Click to edit Master title style</a:t>
            </a:r>
          </a:p>
        </p:txBody>
      </p:sp>
      <p:sp>
        <p:nvSpPr>
          <p:cNvPr id="6" name="Rectangle 5"/>
          <p:cNvSpPr/>
          <p:nvPr userDrawn="1"/>
        </p:nvSpPr>
        <p:spPr>
          <a:xfrm>
            <a:off x="0" y="0"/>
            <a:ext cx="12192000" cy="540000"/>
          </a:xfrm>
          <a:prstGeom prst="rect">
            <a:avLst/>
          </a:prstGeom>
          <a:solidFill>
            <a:srgbClr val="676C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2"/>
          </p:nvPr>
        </p:nvSpPr>
        <p:spPr>
          <a:xfrm>
            <a:off x="609600" y="2971800"/>
            <a:ext cx="95504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dirty="0"/>
              <a:t>Click to edit Master text styles</a:t>
            </a:r>
          </a:p>
        </p:txBody>
      </p:sp>
      <p:sp>
        <p:nvSpPr>
          <p:cNvPr id="10" name="Text Placeholder 9"/>
          <p:cNvSpPr>
            <a:spLocks noGrp="1"/>
          </p:cNvSpPr>
          <p:nvPr>
            <p:ph type="body" sz="quarter" idx="13"/>
          </p:nvPr>
        </p:nvSpPr>
        <p:spPr>
          <a:xfrm>
            <a:off x="609600" y="1989138"/>
            <a:ext cx="109728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dirty="0"/>
              <a:t>Click to edit Master text styles</a:t>
            </a:r>
          </a:p>
        </p:txBody>
      </p:sp>
      <p:sp>
        <p:nvSpPr>
          <p:cNvPr id="9" name="Date Placeholder 3"/>
          <p:cNvSpPr>
            <a:spLocks noGrp="1"/>
          </p:cNvSpPr>
          <p:nvPr>
            <p:ph type="dt" sz="half" idx="2"/>
          </p:nvPr>
        </p:nvSpPr>
        <p:spPr>
          <a:xfrm>
            <a:off x="609600" y="6356351"/>
            <a:ext cx="7112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endParaRPr lang="en-US" dirty="0"/>
          </a:p>
        </p:txBody>
      </p:sp>
      <p:sp>
        <p:nvSpPr>
          <p:cNvPr id="11" name="Footer Placeholder 4"/>
          <p:cNvSpPr>
            <a:spLocks noGrp="1"/>
          </p:cNvSpPr>
          <p:nvPr>
            <p:ph type="ftr" sz="quarter" idx="3"/>
          </p:nvPr>
        </p:nvSpPr>
        <p:spPr>
          <a:xfrm>
            <a:off x="7721600" y="6356351"/>
            <a:ext cx="38608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endParaRPr lang="en-US" dirty="0"/>
          </a:p>
        </p:txBody>
      </p:sp>
      <p:cxnSp>
        <p:nvCxnSpPr>
          <p:cNvPr id="12" name="Straight Connector 11"/>
          <p:cNvCxnSpPr/>
          <p:nvPr userDrawn="1"/>
        </p:nvCxnSpPr>
        <p:spPr>
          <a:xfrm>
            <a:off x="609600" y="6356350"/>
            <a:ext cx="109728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PBES Motif Bar G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0"/>
            <a:ext cx="12192000" cy="548640"/>
          </a:xfrm>
          <a:prstGeom prst="rect">
            <a:avLst/>
          </a:prstGeom>
        </p:spPr>
      </p:pic>
    </p:spTree>
    <p:extLst>
      <p:ext uri="{BB962C8B-B14F-4D97-AF65-F5344CB8AC3E}">
        <p14:creationId xmlns:p14="http://schemas.microsoft.com/office/powerpoint/2010/main" val="1178243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2_Picture with Caption">
    <p:spTree>
      <p:nvGrpSpPr>
        <p:cNvPr id="1" name=""/>
        <p:cNvGrpSpPr/>
        <p:nvPr/>
      </p:nvGrpSpPr>
      <p:grpSpPr>
        <a:xfrm>
          <a:off x="0" y="0"/>
          <a:ext cx="0" cy="0"/>
          <a:chOff x="0" y="0"/>
          <a:chExt cx="0" cy="0"/>
        </a:xfrm>
      </p:grpSpPr>
      <p:sp>
        <p:nvSpPr>
          <p:cNvPr id="6" name="Rectangle 5"/>
          <p:cNvSpPr/>
          <p:nvPr userDrawn="1"/>
        </p:nvSpPr>
        <p:spPr>
          <a:xfrm>
            <a:off x="0" y="5257800"/>
            <a:ext cx="12192000" cy="16002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IPBES Chapter Motif BL.png"/>
          <p:cNvPicPr>
            <a:picLocks noChangeAspect="1"/>
          </p:cNvPicPr>
          <p:nvPr userDrawn="1"/>
        </p:nvPicPr>
        <p:blipFill>
          <a:blip r:embed="rId2"/>
          <a:stretch>
            <a:fillRect/>
          </a:stretch>
        </p:blipFill>
        <p:spPr>
          <a:xfrm>
            <a:off x="0" y="5257800"/>
            <a:ext cx="12192000" cy="1600200"/>
          </a:xfrm>
          <a:prstGeom prst="rect">
            <a:avLst/>
          </a:prstGeom>
        </p:spPr>
      </p:pic>
      <p:sp>
        <p:nvSpPr>
          <p:cNvPr id="3" name="Picture Placeholder 2"/>
          <p:cNvSpPr>
            <a:spLocks noGrp="1"/>
          </p:cNvSpPr>
          <p:nvPr>
            <p:ph type="pic" idx="1"/>
          </p:nvPr>
        </p:nvSpPr>
        <p:spPr>
          <a:xfrm>
            <a:off x="0" y="0"/>
            <a:ext cx="12192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2389717" y="5605462"/>
            <a:ext cx="6957483" cy="566738"/>
          </a:xfrm>
          <a:prstGeom prst="rect">
            <a:avLst/>
          </a:prstGeom>
        </p:spPr>
        <p:txBody>
          <a:bodyPr anchor="b"/>
          <a:lstStyle>
            <a:lvl1pPr algn="l">
              <a:defRPr sz="2400" b="1">
                <a:solidFill>
                  <a:schemeClr val="bg1"/>
                </a:solidFill>
                <a:latin typeface="Arial"/>
              </a:defRPr>
            </a:lvl1pPr>
          </a:lstStyle>
          <a:p>
            <a:r>
              <a:rPr lang="en-US" dirty="0"/>
              <a:t>Click to edit Master title style</a:t>
            </a:r>
          </a:p>
        </p:txBody>
      </p:sp>
      <p:pic>
        <p:nvPicPr>
          <p:cNvPr id="8" name="Picture 7" descr="IPBES logo Revers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47200" y="5367602"/>
            <a:ext cx="2243197" cy="1261798"/>
          </a:xfrm>
          <a:prstGeom prst="rect">
            <a:avLst/>
          </a:prstGeom>
        </p:spPr>
      </p:pic>
      <p:sp>
        <p:nvSpPr>
          <p:cNvPr id="4" name="Text Placeholder 3"/>
          <p:cNvSpPr>
            <a:spLocks noGrp="1"/>
          </p:cNvSpPr>
          <p:nvPr>
            <p:ph type="body" sz="half" idx="2"/>
          </p:nvPr>
        </p:nvSpPr>
        <p:spPr>
          <a:xfrm>
            <a:off x="2389717" y="6172200"/>
            <a:ext cx="6957483"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7233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40C00456-721A-A94C-800A-D5E7EE91C160}"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3453564"/>
            <a:ext cx="5181600" cy="1600200"/>
          </a:xfrm>
          <a:effectLst>
            <a:outerShdw blurRad="254000" dir="2700000" algn="tl" rotWithShape="0">
              <a:srgbClr val="000000">
                <a:alpha val="20000"/>
              </a:srgbClr>
            </a:outerShdw>
          </a:effectLst>
        </p:spPr>
        <p:txBody>
          <a:bodyPr anchor="b" anchorCtr="0">
            <a:normAutofit/>
          </a:bodyPr>
          <a:lstStyle>
            <a:lvl1pPr>
              <a:defRPr sz="3174">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914400" y="548184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a:t>CLICK TO EDIT MASTER SUBTITLE STYLE</a:t>
            </a:r>
          </a:p>
        </p:txBody>
      </p:sp>
      <p:cxnSp>
        <p:nvCxnSpPr>
          <p:cNvPr id="14" name="Straight Connector 13"/>
          <p:cNvCxnSpPr/>
          <p:nvPr userDrawn="1"/>
        </p:nvCxnSpPr>
        <p:spPr>
          <a:xfrm>
            <a:off x="995680" y="526780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chemeClr val="bg1"/>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Tree>
    <p:extLst>
      <p:ext uri="{BB962C8B-B14F-4D97-AF65-F5344CB8AC3E}">
        <p14:creationId xmlns:p14="http://schemas.microsoft.com/office/powerpoint/2010/main" val="339505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Full Gray">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5/24/22</a:t>
            </a:fld>
            <a:endParaRPr lang="en-US"/>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025" y="5747196"/>
            <a:ext cx="1826231" cy="543508"/>
          </a:xfrm>
          <a:prstGeom prst="rect">
            <a:avLst/>
          </a:prstGeom>
          <a:effectLst/>
        </p:spPr>
      </p:pic>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46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D122-D34F-A80F-FA4B-D4C0BDFD366E}"/>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E1281A5F-C281-775B-71A5-24E0FFCF58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FBA25550-5B19-3214-0E10-6E4C104999B1}"/>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5" name="Footer Placeholder 4">
            <a:extLst>
              <a:ext uri="{FF2B5EF4-FFF2-40B4-BE49-F238E27FC236}">
                <a16:creationId xmlns:a16="http://schemas.microsoft.com/office/drawing/2014/main" id="{E47341DD-0B69-4E9D-FC75-AAAA19953842}"/>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88F037B5-B6E3-BC76-AD49-16752F9CED09}"/>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1994589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Gray 1 Column">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5/24/22</a:t>
            </a:fld>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hasCustomPrompt="1"/>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0545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Gray 2 column">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5/24/22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354477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Gray 3 Column">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5/24/22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506472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Gray 1 Column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3" name="Content Placeholder 2"/>
          <p:cNvSpPr>
            <a:spLocks noGrp="1"/>
          </p:cNvSpPr>
          <p:nvPr>
            <p:ph idx="1"/>
          </p:nvPr>
        </p:nvSpPr>
        <p:spPr>
          <a:xfrm>
            <a:off x="914400" y="1715549"/>
            <a:ext cx="10363200" cy="1511868"/>
          </a:xfrm>
        </p:spPr>
        <p:txBody>
          <a:bodyPr/>
          <a:lstStyle>
            <a:lvl1pPr>
              <a:defRPr>
                <a:solidFill>
                  <a:schemeClr val="tx1"/>
                </a:solidFill>
              </a:defRPr>
            </a:lvl1pPr>
            <a:lvl2pPr>
              <a:defRPr>
                <a:solidFill>
                  <a:schemeClr val="tx1"/>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3912400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Gray 1 Column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914400" y="897750"/>
            <a:ext cx="4876800" cy="1099175"/>
          </a:xfrm>
        </p:spPr>
        <p:txBody>
          <a:bodyPr wrap="square"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4249497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Gray Title Right, Photo Left">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30512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White 1 Column">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5/24/22</a:t>
            </a:fld>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hasCustomPrompt="1"/>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p>
        </p:txBody>
      </p:sp>
      <p:sp>
        <p:nvSpPr>
          <p:cNvPr id="6" name="Text Placeholder 2">
            <a:extLst>
              <a:ext uri="{FF2B5EF4-FFF2-40B4-BE49-F238E27FC236}">
                <a16:creationId xmlns:a16="http://schemas.microsoft.com/office/drawing/2014/main" id="{3375CC6C-8856-E84F-9ACB-B1D4C55713AB}"/>
              </a:ext>
            </a:extLst>
          </p:cNvPr>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80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White 2 Colum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5/24/22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2468564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d/White 3 Colum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5/24/22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1296376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d/White 1 Column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3" name="Content Placeholder 2"/>
          <p:cNvSpPr>
            <a:spLocks noGrp="1"/>
          </p:cNvSpPr>
          <p:nvPr>
            <p:ph idx="1"/>
          </p:nvPr>
        </p:nvSpPr>
        <p:spPr>
          <a:xfrm>
            <a:off x="914400" y="1715549"/>
            <a:ext cx="10363200" cy="1511868"/>
          </a:xfrm>
        </p:spPr>
        <p:txBody>
          <a:bodyPr/>
          <a:lstStyle>
            <a:lvl1pPr>
              <a:defRPr>
                <a:solidFill>
                  <a:schemeClr val="tx1"/>
                </a:solidFill>
              </a:defRPr>
            </a:lvl1pPr>
            <a:lvl2pPr>
              <a:defRPr>
                <a:solidFill>
                  <a:schemeClr val="tx1"/>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133998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0619-C68D-646C-996B-9A8A9FDCF6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KE"/>
          </a:p>
        </p:txBody>
      </p:sp>
      <p:sp>
        <p:nvSpPr>
          <p:cNvPr id="3" name="Text Placeholder 2">
            <a:extLst>
              <a:ext uri="{FF2B5EF4-FFF2-40B4-BE49-F238E27FC236}">
                <a16:creationId xmlns:a16="http://schemas.microsoft.com/office/drawing/2014/main" id="{2781AC52-2C9E-027F-B603-047E541BC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627170-52D9-94E2-DA18-4532A3D908A4}"/>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5" name="Footer Placeholder 4">
            <a:extLst>
              <a:ext uri="{FF2B5EF4-FFF2-40B4-BE49-F238E27FC236}">
                <a16:creationId xmlns:a16="http://schemas.microsoft.com/office/drawing/2014/main" id="{7646E6B2-2E4D-405B-5B6F-D55770C8077E}"/>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A8F2CF2-2439-6582-1FB3-BBE2121DCE5F}"/>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3804861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d/White 1 Column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2977861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d/White Title Right, Photo Left">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5/24/22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441417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918B8C-EA0E-4B62-A18C-02ECAB80B04D}" type="datetimeFigureOut">
              <a:rPr lang="en-ZA" smtClean="0"/>
              <a:t>2022/05/24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944F4DD-56A7-4AF0-B6C6-16CC635F48C6}" type="slidenum">
              <a:rPr lang="en-ZA" smtClean="0"/>
              <a:t>‹#›</a:t>
            </a:fld>
            <a:endParaRPr lang="en-ZA"/>
          </a:p>
        </p:txBody>
      </p:sp>
    </p:spTree>
    <p:extLst>
      <p:ext uri="{BB962C8B-B14F-4D97-AF65-F5344CB8AC3E}">
        <p14:creationId xmlns:p14="http://schemas.microsoft.com/office/powerpoint/2010/main" val="233217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cSld name="2_Picture with Caption">
    <p:spTree>
      <p:nvGrpSpPr>
        <p:cNvPr id="1" name=""/>
        <p:cNvGrpSpPr/>
        <p:nvPr/>
      </p:nvGrpSpPr>
      <p:grpSpPr>
        <a:xfrm>
          <a:off x="0" y="0"/>
          <a:ext cx="0" cy="0"/>
          <a:chOff x="0" y="0"/>
          <a:chExt cx="0" cy="0"/>
        </a:xfrm>
      </p:grpSpPr>
      <p:sp>
        <p:nvSpPr>
          <p:cNvPr id="6" name="Rectangle 5"/>
          <p:cNvSpPr/>
          <p:nvPr userDrawn="1"/>
        </p:nvSpPr>
        <p:spPr>
          <a:xfrm>
            <a:off x="0" y="5257800"/>
            <a:ext cx="12192000" cy="16002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IPBES Chapter Motif BL.png"/>
          <p:cNvPicPr>
            <a:picLocks noChangeAspect="1"/>
          </p:cNvPicPr>
          <p:nvPr userDrawn="1"/>
        </p:nvPicPr>
        <p:blipFill>
          <a:blip r:embed="rId2"/>
          <a:stretch>
            <a:fillRect/>
          </a:stretch>
        </p:blipFill>
        <p:spPr>
          <a:xfrm>
            <a:off x="0" y="5257800"/>
            <a:ext cx="12192000" cy="1600200"/>
          </a:xfrm>
          <a:prstGeom prst="rect">
            <a:avLst/>
          </a:prstGeom>
        </p:spPr>
      </p:pic>
      <p:sp>
        <p:nvSpPr>
          <p:cNvPr id="3" name="Picture Placeholder 2"/>
          <p:cNvSpPr>
            <a:spLocks noGrp="1"/>
          </p:cNvSpPr>
          <p:nvPr>
            <p:ph type="pic" idx="1"/>
          </p:nvPr>
        </p:nvSpPr>
        <p:spPr>
          <a:xfrm>
            <a:off x="0" y="0"/>
            <a:ext cx="12192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2389717" y="5710535"/>
            <a:ext cx="6957483" cy="461665"/>
          </a:xfrm>
          <a:prstGeom prst="rect">
            <a:avLst/>
          </a:prstGeom>
        </p:spPr>
        <p:txBody>
          <a:bodyPr anchor="b"/>
          <a:lstStyle>
            <a:lvl1pPr algn="l">
              <a:defRPr sz="2400" b="1">
                <a:solidFill>
                  <a:schemeClr val="bg1"/>
                </a:solidFill>
                <a:latin typeface="Arial"/>
              </a:defRPr>
            </a:lvl1pPr>
          </a:lstStyle>
          <a:p>
            <a:r>
              <a:rPr lang="en-US" dirty="0"/>
              <a:t>Click to edit Master title style</a:t>
            </a:r>
          </a:p>
        </p:txBody>
      </p:sp>
      <p:pic>
        <p:nvPicPr>
          <p:cNvPr id="8" name="Picture 7" descr="IPBES logo Revers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47200" y="5367602"/>
            <a:ext cx="2243197" cy="1261798"/>
          </a:xfrm>
          <a:prstGeom prst="rect">
            <a:avLst/>
          </a:prstGeom>
        </p:spPr>
      </p:pic>
      <p:sp>
        <p:nvSpPr>
          <p:cNvPr id="4" name="Text Placeholder 3"/>
          <p:cNvSpPr>
            <a:spLocks noGrp="1"/>
          </p:cNvSpPr>
          <p:nvPr>
            <p:ph type="body" sz="half" idx="2"/>
          </p:nvPr>
        </p:nvSpPr>
        <p:spPr>
          <a:xfrm>
            <a:off x="2389717" y="6172200"/>
            <a:ext cx="6957483"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04386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a:defRPr/>
            </a:pPr>
            <a:fld id="{681ACAB1-C2BC-7F44-826B-D904A6D1BF50}" type="datetimeFigureOut">
              <a:rPr lang="fr-FR" sz="1800" kern="0" smtClean="0">
                <a:solidFill>
                  <a:sysClr val="windowText" lastClr="000000"/>
                </a:solidFill>
              </a:rPr>
              <a:pPr>
                <a:defRPr/>
              </a:pPr>
              <a:t>24/05/2022</a:t>
            </a:fld>
            <a:endParaRPr lang="fr-FR" sz="1800" kern="0">
              <a:solidFill>
                <a:sysClr val="windowText" lastClr="000000"/>
              </a:solidFill>
            </a:endParaRPr>
          </a:p>
        </p:txBody>
      </p:sp>
      <p:sp>
        <p:nvSpPr>
          <p:cNvPr id="5" name="Espace réservé du pied de page 4"/>
          <p:cNvSpPr>
            <a:spLocks noGrp="1"/>
          </p:cNvSpPr>
          <p:nvPr>
            <p:ph type="ftr" sz="quarter" idx="11"/>
          </p:nvPr>
        </p:nvSpPr>
        <p:spPr/>
        <p:txBody>
          <a:bodyPr/>
          <a:lstStyle/>
          <a:p>
            <a:pPr>
              <a:defRPr/>
            </a:pPr>
            <a:endParaRPr lang="fr-FR" sz="1800" kern="0">
              <a:solidFill>
                <a:sysClr val="windowText" lastClr="000000"/>
              </a:solidFill>
            </a:endParaRPr>
          </a:p>
        </p:txBody>
      </p:sp>
      <p:sp>
        <p:nvSpPr>
          <p:cNvPr id="6" name="Espace réservé du numéro de diapositive 5"/>
          <p:cNvSpPr>
            <a:spLocks noGrp="1"/>
          </p:cNvSpPr>
          <p:nvPr>
            <p:ph type="sldNum" sz="quarter" idx="12"/>
          </p:nvPr>
        </p:nvSpPr>
        <p:spPr/>
        <p:txBody>
          <a:bodyPr/>
          <a:lstStyle/>
          <a:p>
            <a:pPr>
              <a:defRPr/>
            </a:pPr>
            <a:fld id="{7BDA2827-1EB6-1540-8305-B788D8EFA61A}" type="slidenum">
              <a:rPr lang="fr-FR" sz="1800" kern="0" smtClean="0">
                <a:solidFill>
                  <a:sysClr val="windowText" lastClr="000000"/>
                </a:solidFill>
              </a:rPr>
              <a:pPr>
                <a:defRPr/>
              </a:pPr>
              <a:t>‹#›</a:t>
            </a:fld>
            <a:endParaRPr lang="fr-FR" sz="1800" kern="0">
              <a:solidFill>
                <a:sysClr val="windowText" lastClr="000000"/>
              </a:solidFill>
            </a:endParaRPr>
          </a:p>
        </p:txBody>
      </p:sp>
    </p:spTree>
    <p:extLst>
      <p:ext uri="{BB962C8B-B14F-4D97-AF65-F5344CB8AC3E}">
        <p14:creationId xmlns:p14="http://schemas.microsoft.com/office/powerpoint/2010/main" val="1595029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846138"/>
            <a:ext cx="10972800" cy="1143000"/>
          </a:xfrm>
          <a:prstGeom prst="rect">
            <a:avLst/>
          </a:prstGeom>
        </p:spPr>
        <p:txBody>
          <a:bodyPr vert="horz"/>
          <a:lstStyle>
            <a:lvl1pPr algn="l">
              <a:defRPr sz="2800" b="1" i="0" baseline="0">
                <a:solidFill>
                  <a:srgbClr val="6E9528"/>
                </a:solidFill>
                <a:latin typeface="Arial"/>
                <a:cs typeface="Calibri (Headings)"/>
              </a:defRPr>
            </a:lvl1pPr>
          </a:lstStyle>
          <a:p>
            <a:r>
              <a:rPr lang="en-US" dirty="0"/>
              <a:t>Click to edit Master title style</a:t>
            </a:r>
          </a:p>
        </p:txBody>
      </p:sp>
      <p:sp>
        <p:nvSpPr>
          <p:cNvPr id="6" name="Rectangle 5"/>
          <p:cNvSpPr/>
          <p:nvPr userDrawn="1"/>
        </p:nvSpPr>
        <p:spPr>
          <a:xfrm>
            <a:off x="0" y="0"/>
            <a:ext cx="12192000" cy="540000"/>
          </a:xfrm>
          <a:prstGeom prst="rect">
            <a:avLst/>
          </a:prstGeom>
          <a:solidFill>
            <a:srgbClr val="6E95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 Placeholder 7"/>
          <p:cNvSpPr>
            <a:spLocks noGrp="1"/>
          </p:cNvSpPr>
          <p:nvPr>
            <p:ph type="body" sz="quarter" idx="12"/>
          </p:nvPr>
        </p:nvSpPr>
        <p:spPr>
          <a:xfrm>
            <a:off x="609600" y="2971800"/>
            <a:ext cx="95504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dirty="0"/>
              <a:t>Click to edit Master text styles</a:t>
            </a:r>
          </a:p>
        </p:txBody>
      </p:sp>
      <p:sp>
        <p:nvSpPr>
          <p:cNvPr id="10" name="Text Placeholder 9"/>
          <p:cNvSpPr>
            <a:spLocks noGrp="1"/>
          </p:cNvSpPr>
          <p:nvPr>
            <p:ph type="body" sz="quarter" idx="13"/>
          </p:nvPr>
        </p:nvSpPr>
        <p:spPr>
          <a:xfrm>
            <a:off x="609600" y="1989138"/>
            <a:ext cx="109728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dirty="0"/>
              <a:t>Click to edit Master text styles</a:t>
            </a:r>
          </a:p>
        </p:txBody>
      </p:sp>
      <p:sp>
        <p:nvSpPr>
          <p:cNvPr id="9" name="Date Placeholder 3"/>
          <p:cNvSpPr>
            <a:spLocks noGrp="1"/>
          </p:cNvSpPr>
          <p:nvPr>
            <p:ph type="dt" sz="half" idx="2"/>
          </p:nvPr>
        </p:nvSpPr>
        <p:spPr>
          <a:xfrm>
            <a:off x="609600" y="6356351"/>
            <a:ext cx="7112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pPr defTabSz="457200">
              <a:defRPr/>
            </a:pPr>
            <a:r>
              <a:rPr lang="en-US"/>
              <a:t>The Intergovernmental Platform on Biodiversity and Ecosystem Services </a:t>
            </a:r>
            <a:endParaRPr lang="en-US" dirty="0"/>
          </a:p>
        </p:txBody>
      </p:sp>
      <p:sp>
        <p:nvSpPr>
          <p:cNvPr id="11" name="Footer Placeholder 4"/>
          <p:cNvSpPr>
            <a:spLocks noGrp="1"/>
          </p:cNvSpPr>
          <p:nvPr>
            <p:ph type="ftr" sz="quarter" idx="3"/>
          </p:nvPr>
        </p:nvSpPr>
        <p:spPr>
          <a:xfrm>
            <a:off x="7721600" y="6356351"/>
            <a:ext cx="38608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pPr defTabSz="457200">
              <a:defRPr/>
            </a:pPr>
            <a:r>
              <a:rPr lang="en-US"/>
              <a:t>www.ipbes.net</a:t>
            </a:r>
            <a:endParaRPr lang="en-US" dirty="0"/>
          </a:p>
        </p:txBody>
      </p:sp>
      <p:cxnSp>
        <p:nvCxnSpPr>
          <p:cNvPr id="12" name="Straight Connector 11"/>
          <p:cNvCxnSpPr/>
          <p:nvPr userDrawn="1"/>
        </p:nvCxnSpPr>
        <p:spPr>
          <a:xfrm>
            <a:off x="609600" y="6356350"/>
            <a:ext cx="109728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stretch>
            <a:fillRect/>
          </a:stretch>
        </p:blipFill>
        <p:spPr>
          <a:xfrm>
            <a:off x="0" y="0"/>
            <a:ext cx="12192000" cy="540000"/>
          </a:xfrm>
          <a:prstGeom prst="rect">
            <a:avLst/>
          </a:prstGeom>
        </p:spPr>
      </p:pic>
    </p:spTree>
    <p:extLst>
      <p:ext uri="{BB962C8B-B14F-4D97-AF65-F5344CB8AC3E}">
        <p14:creationId xmlns:p14="http://schemas.microsoft.com/office/powerpoint/2010/main" val="3561612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a:defRPr/>
            </a:pPr>
            <a:fld id="{681ACAB1-C2BC-7F44-826B-D904A6D1BF50}" type="datetimeFigureOut">
              <a:rPr lang="fr-FR" sz="1800" kern="0" smtClean="0">
                <a:solidFill>
                  <a:sysClr val="windowText" lastClr="000000"/>
                </a:solidFill>
              </a:rPr>
              <a:pPr>
                <a:defRPr/>
              </a:pPr>
              <a:t>24/05/2022</a:t>
            </a:fld>
            <a:endParaRPr lang="fr-FR" sz="1800" kern="0">
              <a:solidFill>
                <a:sysClr val="windowText" lastClr="000000"/>
              </a:solidFill>
            </a:endParaRPr>
          </a:p>
        </p:txBody>
      </p:sp>
      <p:sp>
        <p:nvSpPr>
          <p:cNvPr id="5" name="Espace réservé du pied de page 4"/>
          <p:cNvSpPr>
            <a:spLocks noGrp="1"/>
          </p:cNvSpPr>
          <p:nvPr>
            <p:ph type="ftr" sz="quarter" idx="11"/>
          </p:nvPr>
        </p:nvSpPr>
        <p:spPr/>
        <p:txBody>
          <a:bodyPr/>
          <a:lstStyle/>
          <a:p>
            <a:pPr>
              <a:defRPr/>
            </a:pPr>
            <a:endParaRPr lang="fr-FR" sz="1800" kern="0">
              <a:solidFill>
                <a:sysClr val="windowText" lastClr="000000"/>
              </a:solidFill>
            </a:endParaRPr>
          </a:p>
        </p:txBody>
      </p:sp>
      <p:sp>
        <p:nvSpPr>
          <p:cNvPr id="6" name="Espace réservé du numéro de diapositive 5"/>
          <p:cNvSpPr>
            <a:spLocks noGrp="1"/>
          </p:cNvSpPr>
          <p:nvPr>
            <p:ph type="sldNum" sz="quarter" idx="12"/>
          </p:nvPr>
        </p:nvSpPr>
        <p:spPr/>
        <p:txBody>
          <a:bodyPr/>
          <a:lstStyle/>
          <a:p>
            <a:pPr>
              <a:defRPr/>
            </a:pPr>
            <a:fld id="{7BDA2827-1EB6-1540-8305-B788D8EFA61A}" type="slidenum">
              <a:rPr lang="fr-FR" sz="1800" kern="0" smtClean="0">
                <a:solidFill>
                  <a:sysClr val="windowText" lastClr="000000"/>
                </a:solidFill>
              </a:rPr>
              <a:pPr>
                <a:defRPr/>
              </a:pPr>
              <a:t>‹#›</a:t>
            </a:fld>
            <a:endParaRPr lang="fr-FR" sz="1800" kern="0">
              <a:solidFill>
                <a:sysClr val="windowText" lastClr="000000"/>
              </a:solidFill>
            </a:endParaRPr>
          </a:p>
        </p:txBody>
      </p:sp>
    </p:spTree>
    <p:extLst>
      <p:ext uri="{BB962C8B-B14F-4D97-AF65-F5344CB8AC3E}">
        <p14:creationId xmlns:p14="http://schemas.microsoft.com/office/powerpoint/2010/main" val="1402869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2_Picture with Caption">
    <p:spTree>
      <p:nvGrpSpPr>
        <p:cNvPr id="1" name=""/>
        <p:cNvGrpSpPr/>
        <p:nvPr/>
      </p:nvGrpSpPr>
      <p:grpSpPr>
        <a:xfrm>
          <a:off x="0" y="0"/>
          <a:ext cx="0" cy="0"/>
          <a:chOff x="0" y="0"/>
          <a:chExt cx="0" cy="0"/>
        </a:xfrm>
      </p:grpSpPr>
      <p:sp>
        <p:nvSpPr>
          <p:cNvPr id="6" name="Rectangle 5"/>
          <p:cNvSpPr/>
          <p:nvPr userDrawn="1"/>
        </p:nvSpPr>
        <p:spPr>
          <a:xfrm>
            <a:off x="0" y="5257800"/>
            <a:ext cx="12192000" cy="16002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IPBES Chapter Motif BL.png"/>
          <p:cNvPicPr>
            <a:picLocks noChangeAspect="1"/>
          </p:cNvPicPr>
          <p:nvPr userDrawn="1"/>
        </p:nvPicPr>
        <p:blipFill>
          <a:blip r:embed="rId2"/>
          <a:stretch>
            <a:fillRect/>
          </a:stretch>
        </p:blipFill>
        <p:spPr>
          <a:xfrm>
            <a:off x="0" y="5257800"/>
            <a:ext cx="12192000" cy="1600200"/>
          </a:xfrm>
          <a:prstGeom prst="rect">
            <a:avLst/>
          </a:prstGeom>
        </p:spPr>
      </p:pic>
      <p:sp>
        <p:nvSpPr>
          <p:cNvPr id="3" name="Picture Placeholder 2"/>
          <p:cNvSpPr>
            <a:spLocks noGrp="1"/>
          </p:cNvSpPr>
          <p:nvPr>
            <p:ph type="pic" idx="1"/>
          </p:nvPr>
        </p:nvSpPr>
        <p:spPr>
          <a:xfrm>
            <a:off x="0" y="0"/>
            <a:ext cx="12192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2389717" y="5605462"/>
            <a:ext cx="6957483" cy="566738"/>
          </a:xfrm>
          <a:prstGeom prst="rect">
            <a:avLst/>
          </a:prstGeom>
        </p:spPr>
        <p:txBody>
          <a:bodyPr anchor="b"/>
          <a:lstStyle>
            <a:lvl1pPr algn="l">
              <a:defRPr sz="2400" b="1">
                <a:solidFill>
                  <a:schemeClr val="bg1"/>
                </a:solidFill>
                <a:latin typeface="Arial"/>
              </a:defRPr>
            </a:lvl1pPr>
          </a:lstStyle>
          <a:p>
            <a:r>
              <a:rPr lang="en-US" dirty="0"/>
              <a:t>Click to edit Master title style</a:t>
            </a:r>
          </a:p>
        </p:txBody>
      </p:sp>
      <p:pic>
        <p:nvPicPr>
          <p:cNvPr id="8" name="Picture 7" descr="IPBES logo Revers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47200" y="5367602"/>
            <a:ext cx="2243197" cy="1261798"/>
          </a:xfrm>
          <a:prstGeom prst="rect">
            <a:avLst/>
          </a:prstGeom>
        </p:spPr>
      </p:pic>
      <p:sp>
        <p:nvSpPr>
          <p:cNvPr id="4" name="Text Placeholder 3"/>
          <p:cNvSpPr>
            <a:spLocks noGrp="1"/>
          </p:cNvSpPr>
          <p:nvPr>
            <p:ph type="body" sz="half" idx="2"/>
          </p:nvPr>
        </p:nvSpPr>
        <p:spPr>
          <a:xfrm>
            <a:off x="2389717" y="6172200"/>
            <a:ext cx="6957483"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76445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9410" name="Rectangle 2"/>
          <p:cNvSpPr>
            <a:spLocks noGrp="1" noChangeArrowheads="1"/>
          </p:cNvSpPr>
          <p:nvPr>
            <p:ph type="ctrTitle"/>
          </p:nvPr>
        </p:nvSpPr>
        <p:spPr>
          <a:xfrm>
            <a:off x="914400" y="1447800"/>
            <a:ext cx="10769600" cy="2590800"/>
          </a:xfrm>
        </p:spPr>
        <p:txBody>
          <a:bodyPr anchor="b" anchorCtr="1"/>
          <a:lstStyle>
            <a:lvl1pPr algn="ctr">
              <a:defRPr sz="5400"/>
            </a:lvl1pPr>
          </a:lstStyle>
          <a:p>
            <a:r>
              <a:rPr lang="en-US"/>
              <a:t>This is Where the Slideshow Title Goes</a:t>
            </a:r>
          </a:p>
        </p:txBody>
      </p:sp>
      <p:sp>
        <p:nvSpPr>
          <p:cNvPr id="1169411" name="Rectangle 3"/>
          <p:cNvSpPr>
            <a:spLocks noGrp="1" noChangeArrowheads="1"/>
          </p:cNvSpPr>
          <p:nvPr>
            <p:ph type="subTitle" idx="1"/>
          </p:nvPr>
        </p:nvSpPr>
        <p:spPr>
          <a:xfrm>
            <a:off x="914400" y="4038600"/>
            <a:ext cx="10769600" cy="1600200"/>
          </a:xfrm>
        </p:spPr>
        <p:txBody>
          <a:bodyPr anchorCtr="1"/>
          <a:lstStyle>
            <a:lvl1pPr marL="0" indent="0" algn="ctr">
              <a:defRPr/>
            </a:lvl1pPr>
          </a:lstStyle>
          <a:p>
            <a:r>
              <a:rPr lang="en-US"/>
              <a:t>This is Where the Subtitle Goes</a:t>
            </a:r>
          </a:p>
        </p:txBody>
      </p:sp>
    </p:spTree>
    <p:extLst>
      <p:ext uri="{BB962C8B-B14F-4D97-AF65-F5344CB8AC3E}">
        <p14:creationId xmlns:p14="http://schemas.microsoft.com/office/powerpoint/2010/main" val="845330037"/>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3587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2789-687D-8672-9B91-4B3AAFF3E105}"/>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40A91779-59E2-5484-D6D1-66398D103A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Content Placeholder 3">
            <a:extLst>
              <a:ext uri="{FF2B5EF4-FFF2-40B4-BE49-F238E27FC236}">
                <a16:creationId xmlns:a16="http://schemas.microsoft.com/office/drawing/2014/main" id="{808CC47E-1759-1DE0-4D80-44E2FA5378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Date Placeholder 4">
            <a:extLst>
              <a:ext uri="{FF2B5EF4-FFF2-40B4-BE49-F238E27FC236}">
                <a16:creationId xmlns:a16="http://schemas.microsoft.com/office/drawing/2014/main" id="{06E22CC9-178C-62F4-A4F6-28365A7E80CC}"/>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6" name="Footer Placeholder 5">
            <a:extLst>
              <a:ext uri="{FF2B5EF4-FFF2-40B4-BE49-F238E27FC236}">
                <a16:creationId xmlns:a16="http://schemas.microsoft.com/office/drawing/2014/main" id="{59E74BA8-9AB3-851A-4F9D-C02151D1D608}"/>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E0125095-A06C-8822-F833-F5FCFE5B5E44}"/>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1894905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82021774"/>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3848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384800"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587861"/>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524673"/>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0448891"/>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91078"/>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4969636"/>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202414"/>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640470"/>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25414"/>
            <a:ext cx="2743200" cy="6453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25414"/>
            <a:ext cx="8026400" cy="645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804410"/>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5413"/>
            <a:ext cx="10972800" cy="1020762"/>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384800"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384800"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65672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86B6-4246-9403-DECC-CFA1E4379ED2}"/>
              </a:ext>
            </a:extLst>
          </p:cNvPr>
          <p:cNvSpPr>
            <a:spLocks noGrp="1"/>
          </p:cNvSpPr>
          <p:nvPr>
            <p:ph type="title"/>
          </p:nvPr>
        </p:nvSpPr>
        <p:spPr>
          <a:xfrm>
            <a:off x="839788" y="365125"/>
            <a:ext cx="10515600" cy="1325563"/>
          </a:xfrm>
        </p:spPr>
        <p:txBody>
          <a:bodyPr/>
          <a:lstStyle/>
          <a:p>
            <a:r>
              <a:rPr lang="en-GB"/>
              <a:t>Click to edit Master title style</a:t>
            </a:r>
            <a:endParaRPr lang="en-KE"/>
          </a:p>
        </p:txBody>
      </p:sp>
      <p:sp>
        <p:nvSpPr>
          <p:cNvPr id="3" name="Text Placeholder 2">
            <a:extLst>
              <a:ext uri="{FF2B5EF4-FFF2-40B4-BE49-F238E27FC236}">
                <a16:creationId xmlns:a16="http://schemas.microsoft.com/office/drawing/2014/main" id="{3D42C0A1-6D02-A8BD-C74A-8D5194DB8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52B635-7567-53FF-4A58-15F192AD0B0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Text Placeholder 4">
            <a:extLst>
              <a:ext uri="{FF2B5EF4-FFF2-40B4-BE49-F238E27FC236}">
                <a16:creationId xmlns:a16="http://schemas.microsoft.com/office/drawing/2014/main" id="{CA13AAAB-D256-0EC8-639C-C70C64FCC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6059D3-18D9-B851-91B3-A4A54E8DF4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7" name="Date Placeholder 6">
            <a:extLst>
              <a:ext uri="{FF2B5EF4-FFF2-40B4-BE49-F238E27FC236}">
                <a16:creationId xmlns:a16="http://schemas.microsoft.com/office/drawing/2014/main" id="{60CDC556-8FD8-EA17-A438-8AA2DB053644}"/>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8" name="Footer Placeholder 7">
            <a:extLst>
              <a:ext uri="{FF2B5EF4-FFF2-40B4-BE49-F238E27FC236}">
                <a16:creationId xmlns:a16="http://schemas.microsoft.com/office/drawing/2014/main" id="{E6572C47-DC14-D9DE-B21E-E34C880F5379}"/>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D02B2EE6-97A4-47B0-F421-7E35123300A7}"/>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19884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5413"/>
            <a:ext cx="10972800" cy="1020762"/>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384800"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384800"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4165600"/>
            <a:ext cx="5384800"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308210"/>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25413"/>
            <a:ext cx="10972800" cy="1020762"/>
          </a:xfrm>
        </p:spPr>
        <p:txBody>
          <a:bodyPr/>
          <a:lstStyle/>
          <a:p>
            <a:r>
              <a:rPr lang="en-US"/>
              <a:t>Click to edit Master title style</a:t>
            </a:r>
          </a:p>
        </p:txBody>
      </p:sp>
      <p:sp>
        <p:nvSpPr>
          <p:cNvPr id="3" name="Table Placeholder 2"/>
          <p:cNvSpPr>
            <a:spLocks noGrp="1"/>
          </p:cNvSpPr>
          <p:nvPr>
            <p:ph type="tbl" idx="1"/>
          </p:nvPr>
        </p:nvSpPr>
        <p:spPr>
          <a:xfrm>
            <a:off x="914400" y="1600200"/>
            <a:ext cx="10972800" cy="4978400"/>
          </a:xfrm>
        </p:spPr>
        <p:txBody>
          <a:bodyPr/>
          <a:lstStyle/>
          <a:p>
            <a:pPr lvl="0"/>
            <a:endParaRPr lang="en-US" noProof="0"/>
          </a:p>
        </p:txBody>
      </p:sp>
    </p:spTree>
    <p:extLst>
      <p:ext uri="{BB962C8B-B14F-4D97-AF65-F5344CB8AC3E}">
        <p14:creationId xmlns:p14="http://schemas.microsoft.com/office/powerpoint/2010/main" val="3065512059"/>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25413"/>
            <a:ext cx="10972800" cy="1020762"/>
          </a:xfrm>
        </p:spPr>
        <p:txBody>
          <a:bodyPr/>
          <a:lstStyle/>
          <a:p>
            <a:r>
              <a:rPr lang="en-US"/>
              <a:t>Click to edit Master title style</a:t>
            </a:r>
          </a:p>
        </p:txBody>
      </p:sp>
      <p:sp>
        <p:nvSpPr>
          <p:cNvPr id="3" name="Content Placeholder 2"/>
          <p:cNvSpPr>
            <a:spLocks noGrp="1"/>
          </p:cNvSpPr>
          <p:nvPr>
            <p:ph sz="quarter" idx="1"/>
          </p:nvPr>
        </p:nvSpPr>
        <p:spPr>
          <a:xfrm>
            <a:off x="914400" y="1600200"/>
            <a:ext cx="5384800"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384800"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65600"/>
            <a:ext cx="5384800"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4165600"/>
            <a:ext cx="5384800" cy="241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515581"/>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 Full Photo">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40C00456-721A-A94C-800A-D5E7EE91C160}"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3453564"/>
            <a:ext cx="5181600" cy="1600200"/>
          </a:xfrm>
          <a:effectLst>
            <a:outerShdw blurRad="254000" dir="2700000" algn="tl" rotWithShape="0">
              <a:srgbClr val="000000">
                <a:alpha val="20000"/>
              </a:srgbClr>
            </a:outerShdw>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548184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995680" y="526780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chemeClr val="bg1"/>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618780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 Full Gray">
    <p:bg>
      <p:bgPr>
        <a:solidFill>
          <a:srgbClr val="7F7E7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5681" y="2818347"/>
            <a:ext cx="4963471" cy="1099175"/>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5/25/22</a:t>
            </a:fld>
            <a:endParaRPr lang="en-US"/>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025" y="5747196"/>
            <a:ext cx="1826231" cy="543508"/>
          </a:xfrm>
          <a:prstGeom prst="rect">
            <a:avLst/>
          </a:prstGeom>
          <a:effectLst/>
        </p:spPr>
      </p:pic>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7740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Gray 1 Column">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5/25/22</a:t>
            </a:fld>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hasCustomPrompt="1"/>
          </p:nvPr>
        </p:nvSpPr>
        <p:spPr>
          <a:xfrm>
            <a:off x="914805" y="933168"/>
            <a:ext cx="10363200" cy="580800"/>
          </a:xfrm>
          <a:prstGeom prst="rect">
            <a:avLst/>
          </a:prstGeom>
        </p:spPr>
        <p:txBody>
          <a:bodyPr vert="horz" lIns="91440" tIns="45720" rIns="91440" bIns="45720" rtlCol="0" anchor="b" anchorCtr="0">
            <a:spAutoFit/>
          </a:bodyPr>
          <a:lstStyle/>
          <a:p>
            <a:r>
              <a:rPr lang="en-US" dirty="0"/>
              <a:t>CLICK TO EDIT MASTER TITLE STYLE</a:t>
            </a:r>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Tree>
    <p:extLst>
      <p:ext uri="{BB962C8B-B14F-4D97-AF65-F5344CB8AC3E}">
        <p14:creationId xmlns:p14="http://schemas.microsoft.com/office/powerpoint/2010/main" val="182553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d/Gray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5/25/22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777311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Gray 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5/25/22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247856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Gray 1 Column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chemeClr val="tx1"/>
                </a:solidFill>
              </a:defRPr>
            </a:lvl1pPr>
            <a:lvl2pPr>
              <a:defRPr>
                <a:solidFill>
                  <a:schemeClr val="tx1"/>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934587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Gray 1 Column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914400" y="897750"/>
            <a:ext cx="4876800" cy="1099175"/>
          </a:xfrm>
        </p:spPr>
        <p:txBody>
          <a:bodyPr wrap="square"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82503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D420-9BCE-9DF3-B5CA-C3EAF4385CCA}"/>
              </a:ext>
            </a:extLst>
          </p:cNvPr>
          <p:cNvSpPr>
            <a:spLocks noGrp="1"/>
          </p:cNvSpPr>
          <p:nvPr>
            <p:ph type="title"/>
          </p:nvPr>
        </p:nvSpPr>
        <p:spPr/>
        <p:txBody>
          <a:bodyPr/>
          <a:lstStyle/>
          <a:p>
            <a:r>
              <a:rPr lang="en-GB"/>
              <a:t>Click to edit Master title style</a:t>
            </a:r>
            <a:endParaRPr lang="en-KE"/>
          </a:p>
        </p:txBody>
      </p:sp>
      <p:sp>
        <p:nvSpPr>
          <p:cNvPr id="3" name="Date Placeholder 2">
            <a:extLst>
              <a:ext uri="{FF2B5EF4-FFF2-40B4-BE49-F238E27FC236}">
                <a16:creationId xmlns:a16="http://schemas.microsoft.com/office/drawing/2014/main" id="{15848EA9-1355-8D7C-0568-F4E3301BF27E}"/>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4" name="Footer Placeholder 3">
            <a:extLst>
              <a:ext uri="{FF2B5EF4-FFF2-40B4-BE49-F238E27FC236}">
                <a16:creationId xmlns:a16="http://schemas.microsoft.com/office/drawing/2014/main" id="{72995817-730A-9B3E-299C-FE7E694185A2}"/>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425F0A68-E7CA-7F4D-FD1A-B828331EBEA3}"/>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21185707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d/Gray Title Right, Photo Left">
    <p:bg>
      <p:bgPr>
        <a:solidFill>
          <a:srgbClr val="7F7E7E"/>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62806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d/White 1 Column">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5/25/22</a:t>
            </a:fld>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hasCustomPrompt="1"/>
          </p:nvPr>
        </p:nvSpPr>
        <p:spPr>
          <a:xfrm>
            <a:off x="914805" y="933168"/>
            <a:ext cx="10363200" cy="580800"/>
          </a:xfrm>
          <a:prstGeom prst="rect">
            <a:avLst/>
          </a:prstGeom>
        </p:spPr>
        <p:txBody>
          <a:bodyPr vert="horz" lIns="91440" tIns="45720" rIns="91440" bIns="45720" rtlCol="0" anchor="b" anchorCtr="0">
            <a:spAutoFit/>
          </a:bodyPr>
          <a:lstStyle/>
          <a:p>
            <a:r>
              <a:rPr lang="en-US" dirty="0"/>
              <a:t>CLICK TO EDIT MASTER TITLE STYLE</a:t>
            </a:r>
          </a:p>
        </p:txBody>
      </p:sp>
      <p:sp>
        <p:nvSpPr>
          <p:cNvPr id="6" name="Text Placeholder 2">
            <a:extLst>
              <a:ext uri="{FF2B5EF4-FFF2-40B4-BE49-F238E27FC236}">
                <a16:creationId xmlns:a16="http://schemas.microsoft.com/office/drawing/2014/main" id="{3375CC6C-8856-E84F-9ACB-B1D4C55713AB}"/>
              </a:ext>
            </a:extLst>
          </p:cNvPr>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Tree>
    <p:extLst>
      <p:ext uri="{BB962C8B-B14F-4D97-AF65-F5344CB8AC3E}">
        <p14:creationId xmlns:p14="http://schemas.microsoft.com/office/powerpoint/2010/main" val="2177465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d/White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5/25/22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589721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d/White 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5/25/22</a:t>
            </a:fld>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515485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d/White 1 Column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chemeClr val="tx1"/>
                </a:solidFill>
              </a:defRPr>
            </a:lvl1pPr>
            <a:lvl2pPr>
              <a:defRPr>
                <a:solidFill>
                  <a:schemeClr val="tx1"/>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78746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d/White 1 Column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chemeClr val="tx1"/>
                </a:solidFill>
              </a:defRPr>
            </a:lvl1pPr>
            <a:lvl2pPr>
              <a:defRPr sz="2116">
                <a:solidFill>
                  <a:schemeClr val="tx1"/>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089600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d/White Title Right, Photo Left">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chemeClr val="tx1"/>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5/25/22</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chemeClr val="bg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689401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act Info/End Photo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rot="16200000">
            <a:off x="104940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3F4168E2-91C5-9646-9F53-5B4E70AF759D}" type="datetime1">
              <a:rPr lang="en-US" smtClean="0"/>
              <a:pPr/>
              <a:t>5/25/22</a:t>
            </a:fld>
            <a:endParaRPr lang="en-US"/>
          </a:p>
        </p:txBody>
      </p:sp>
      <p:sp>
        <p:nvSpPr>
          <p:cNvPr id="8"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152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0DC5D-AF91-A691-96D9-36FE614A3B44}"/>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3" name="Footer Placeholder 2">
            <a:extLst>
              <a:ext uri="{FF2B5EF4-FFF2-40B4-BE49-F238E27FC236}">
                <a16:creationId xmlns:a16="http://schemas.microsoft.com/office/drawing/2014/main" id="{0CA5F935-38F0-C9AA-26B3-C89156EC2C86}"/>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C8732410-9881-9DF2-BEB8-42433B7EA061}"/>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390066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EBCD-EC5F-92FA-78C4-BB2210E64A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Content Placeholder 2">
            <a:extLst>
              <a:ext uri="{FF2B5EF4-FFF2-40B4-BE49-F238E27FC236}">
                <a16:creationId xmlns:a16="http://schemas.microsoft.com/office/drawing/2014/main" id="{5D4A5064-B022-64C9-7940-76140756D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Text Placeholder 3">
            <a:extLst>
              <a:ext uri="{FF2B5EF4-FFF2-40B4-BE49-F238E27FC236}">
                <a16:creationId xmlns:a16="http://schemas.microsoft.com/office/drawing/2014/main" id="{090DC768-8481-4E76-E62C-B13C8DEC7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4375DD-9838-6D79-CBB3-97686F8D3352}"/>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6" name="Footer Placeholder 5">
            <a:extLst>
              <a:ext uri="{FF2B5EF4-FFF2-40B4-BE49-F238E27FC236}">
                <a16:creationId xmlns:a16="http://schemas.microsoft.com/office/drawing/2014/main" id="{EDD074F9-F4D1-D2C3-3E48-B73106C63252}"/>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68FD7369-A9D5-4CB8-DC45-096DA9FB55DC}"/>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4106723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BEE2-986B-4591-19FD-C7AD262748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Picture Placeholder 2">
            <a:extLst>
              <a:ext uri="{FF2B5EF4-FFF2-40B4-BE49-F238E27FC236}">
                <a16:creationId xmlns:a16="http://schemas.microsoft.com/office/drawing/2014/main" id="{EC0585B0-C132-9A24-2C1B-891AB4234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BA4CA478-7F08-F453-F3D4-52C6F2307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3A7DCE-E8BA-D295-0FF1-C76CE2F1E39F}"/>
              </a:ext>
            </a:extLst>
          </p:cNvPr>
          <p:cNvSpPr>
            <a:spLocks noGrp="1"/>
          </p:cNvSpPr>
          <p:nvPr>
            <p:ph type="dt" sz="half" idx="10"/>
          </p:nvPr>
        </p:nvSpPr>
        <p:spPr/>
        <p:txBody>
          <a:bodyPr/>
          <a:lstStyle/>
          <a:p>
            <a:fld id="{6370B552-11B2-DB41-BB4E-EB7DD6E9CF25}" type="datetimeFigureOut">
              <a:rPr lang="en-KE" smtClean="0"/>
              <a:t>24/05/2022</a:t>
            </a:fld>
            <a:endParaRPr lang="en-KE"/>
          </a:p>
        </p:txBody>
      </p:sp>
      <p:sp>
        <p:nvSpPr>
          <p:cNvPr id="6" name="Footer Placeholder 5">
            <a:extLst>
              <a:ext uri="{FF2B5EF4-FFF2-40B4-BE49-F238E27FC236}">
                <a16:creationId xmlns:a16="http://schemas.microsoft.com/office/drawing/2014/main" id="{1D18A0C1-F011-C357-0156-D5B3CBDB6555}"/>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31758FC3-BBF9-DDCA-7CE2-4905EEC2421D}"/>
              </a:ext>
            </a:extLst>
          </p:cNvPr>
          <p:cNvSpPr>
            <a:spLocks noGrp="1"/>
          </p:cNvSpPr>
          <p:nvPr>
            <p:ph type="sldNum" sz="quarter" idx="12"/>
          </p:nvPr>
        </p:nvSpPr>
        <p:spPr/>
        <p:txBody>
          <a:bodyPr/>
          <a:lstStyle/>
          <a:p>
            <a:fld id="{59B41C6A-957B-3545-B93C-3B3167083B6A}" type="slidenum">
              <a:rPr lang="en-KE" smtClean="0"/>
              <a:t>‹#›</a:t>
            </a:fld>
            <a:endParaRPr lang="en-KE"/>
          </a:p>
        </p:txBody>
      </p:sp>
    </p:spTree>
    <p:extLst>
      <p:ext uri="{BB962C8B-B14F-4D97-AF65-F5344CB8AC3E}">
        <p14:creationId xmlns:p14="http://schemas.microsoft.com/office/powerpoint/2010/main" val="346422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9.jpeg"/><Relationship Id="rId2" Type="http://schemas.openxmlformats.org/officeDocument/2006/relationships/slideLayout" Target="../slideLayouts/slideLayout39.xml"/><Relationship Id="rId16" Type="http://schemas.openxmlformats.org/officeDocument/2006/relationships/theme" Target="../theme/theme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theme" Target="../theme/theme6.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D90781-BB58-5B50-4648-AEF6C42C1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KE"/>
          </a:p>
        </p:txBody>
      </p:sp>
      <p:sp>
        <p:nvSpPr>
          <p:cNvPr id="3" name="Text Placeholder 2">
            <a:extLst>
              <a:ext uri="{FF2B5EF4-FFF2-40B4-BE49-F238E27FC236}">
                <a16:creationId xmlns:a16="http://schemas.microsoft.com/office/drawing/2014/main" id="{D2B7ABAB-8B22-64B8-FF8C-89320201F4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B4A1CB6A-9CEE-2C54-797A-2D2F53F3B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0B552-11B2-DB41-BB4E-EB7DD6E9CF25}" type="datetimeFigureOut">
              <a:rPr lang="en-KE" smtClean="0"/>
              <a:t>24/05/2022</a:t>
            </a:fld>
            <a:endParaRPr lang="en-KE"/>
          </a:p>
        </p:txBody>
      </p:sp>
      <p:sp>
        <p:nvSpPr>
          <p:cNvPr id="5" name="Footer Placeholder 4">
            <a:extLst>
              <a:ext uri="{FF2B5EF4-FFF2-40B4-BE49-F238E27FC236}">
                <a16:creationId xmlns:a16="http://schemas.microsoft.com/office/drawing/2014/main" id="{099F7B6F-010A-82E3-A7C6-56FD59C36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067A62FE-251F-FD27-A348-C0C08DDD1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41C6A-957B-3545-B93C-3B3167083B6A}" type="slidenum">
              <a:rPr lang="en-KE" smtClean="0"/>
              <a:t>‹#›</a:t>
            </a:fld>
            <a:endParaRPr lang="en-KE"/>
          </a:p>
        </p:txBody>
      </p:sp>
    </p:spTree>
    <p:extLst>
      <p:ext uri="{BB962C8B-B14F-4D97-AF65-F5344CB8AC3E}">
        <p14:creationId xmlns:p14="http://schemas.microsoft.com/office/powerpoint/2010/main" val="742917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39328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p>
        </p:txBody>
      </p:sp>
      <p:sp>
        <p:nvSpPr>
          <p:cNvPr id="3" name="Text Placeholder 2"/>
          <p:cNvSpPr>
            <a:spLocks noGrp="1"/>
          </p:cNvSpPr>
          <p:nvPr>
            <p:ph type="body" idx="1"/>
          </p:nvPr>
        </p:nvSpPr>
        <p:spPr>
          <a:xfrm>
            <a:off x="914400" y="1715549"/>
            <a:ext cx="103632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203200" y="6449816"/>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7C017F59-29DA-6F48-B92A-5AD511CC2D63}" type="datetime1">
              <a:rPr lang="en-US" smtClean="0"/>
              <a:pPr/>
              <a:t>5/24/22</a:t>
            </a:fld>
            <a:endParaRPr lang="en-US"/>
          </a:p>
        </p:txBody>
      </p:sp>
      <p:sp>
        <p:nvSpPr>
          <p:cNvPr id="6" name="Slide Number Placeholder 5"/>
          <p:cNvSpPr>
            <a:spLocks noGrp="1"/>
          </p:cNvSpPr>
          <p:nvPr>
            <p:ph type="sldNum" sz="quarter" idx="4"/>
          </p:nvPr>
        </p:nvSpPr>
        <p:spPr>
          <a:xfrm>
            <a:off x="9144000" y="6449816"/>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12192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b="0" i="0">
              <a:solidFill>
                <a:srgbClr val="FFFFFF"/>
              </a:solidFill>
              <a:latin typeface="Gill Sans MT"/>
              <a:cs typeface="Gill Sans MT"/>
            </a:endParaRPr>
          </a:p>
        </p:txBody>
      </p:sp>
    </p:spTree>
    <p:extLst>
      <p:ext uri="{BB962C8B-B14F-4D97-AF65-F5344CB8AC3E}">
        <p14:creationId xmlns:p14="http://schemas.microsoft.com/office/powerpoint/2010/main" val="141803079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721" r:id="rId16"/>
  </p:sldLayoutIdLst>
  <p:hf hdr="0"/>
  <p:txStyles>
    <p:titleStyle>
      <a:lvl1pPr algn="l" defTabSz="604738" rtl="0" eaLnBrk="1" latinLnBrk="0" hangingPunct="1">
        <a:spcBef>
          <a:spcPct val="0"/>
        </a:spcBef>
        <a:buNone/>
        <a:defRPr sz="3174" b="0" i="0" kern="1200">
          <a:solidFill>
            <a:schemeClr val="bg2">
              <a:lumMod val="50000"/>
            </a:schemeClr>
          </a:solidFill>
          <a:latin typeface="Gill Sans MT"/>
          <a:ea typeface="+mj-ea"/>
          <a:cs typeface="Gill Sans MT"/>
        </a:defRPr>
      </a:lvl1pPr>
    </p:titleStyle>
    <p:bodyStyle>
      <a:lvl1pPr marL="304470" indent="-304470" algn="l" defTabSz="604738" rtl="0" eaLnBrk="1" latinLnBrk="0" hangingPunct="1">
        <a:spcBef>
          <a:spcPts val="0"/>
        </a:spcBef>
        <a:spcAft>
          <a:spcPts val="1058"/>
        </a:spcAft>
        <a:buFont typeface="Arial"/>
        <a:buChar char="•"/>
        <a:defRPr sz="2116" b="0" i="0" kern="1200">
          <a:solidFill>
            <a:schemeClr val="tx1"/>
          </a:solidFill>
          <a:latin typeface="Gill Sans MT"/>
          <a:ea typeface="+mn-ea"/>
          <a:cs typeface="Gill Sans MT"/>
        </a:defRPr>
      </a:lvl1pPr>
      <a:lvl2pPr marL="905009" indent="-304470" algn="l" defTabSz="604738" rtl="0" eaLnBrk="1" latinLnBrk="0" hangingPunct="1">
        <a:spcBef>
          <a:spcPts val="0"/>
        </a:spcBef>
        <a:spcAft>
          <a:spcPts val="1058"/>
        </a:spcAft>
        <a:buFont typeface="Arial"/>
        <a:buChar char="–"/>
        <a:defRPr sz="2116" b="0" i="0" kern="1200">
          <a:solidFill>
            <a:schemeClr val="tx1"/>
          </a:solidFill>
          <a:latin typeface="Gill Sans MT"/>
          <a:ea typeface="+mn-ea"/>
          <a:cs typeface="Gill Sans MT"/>
        </a:defRPr>
      </a:lvl2pPr>
      <a:lvl3pPr marL="1209477" indent="-304470" algn="l" defTabSz="60473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6046" indent="-306569" algn="l" defTabSz="60473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932" indent="-304470" algn="l" defTabSz="60473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6061" indent="-302369" algn="l" defTabSz="604738" rtl="0" eaLnBrk="1" latinLnBrk="0" hangingPunct="1">
        <a:spcBef>
          <a:spcPct val="20000"/>
        </a:spcBef>
        <a:buFont typeface="Arial"/>
        <a:buChar char="•"/>
        <a:defRPr sz="2645" kern="1200">
          <a:solidFill>
            <a:schemeClr val="tx1"/>
          </a:solidFill>
          <a:latin typeface="+mn-lt"/>
          <a:ea typeface="+mn-ea"/>
          <a:cs typeface="+mn-cs"/>
        </a:defRPr>
      </a:lvl6pPr>
      <a:lvl7pPr marL="3930800" indent="-302369" algn="l" defTabSz="604738" rtl="0" eaLnBrk="1" latinLnBrk="0" hangingPunct="1">
        <a:spcBef>
          <a:spcPct val="20000"/>
        </a:spcBef>
        <a:buFont typeface="Arial"/>
        <a:buChar char="•"/>
        <a:defRPr sz="2645" kern="1200">
          <a:solidFill>
            <a:schemeClr val="tx1"/>
          </a:solidFill>
          <a:latin typeface="+mn-lt"/>
          <a:ea typeface="+mn-ea"/>
          <a:cs typeface="+mn-cs"/>
        </a:defRPr>
      </a:lvl7pPr>
      <a:lvl8pPr marL="4535538" indent="-302369" algn="l" defTabSz="604738" rtl="0" eaLnBrk="1" latinLnBrk="0" hangingPunct="1">
        <a:spcBef>
          <a:spcPct val="20000"/>
        </a:spcBef>
        <a:buFont typeface="Arial"/>
        <a:buChar char="•"/>
        <a:defRPr sz="2645" kern="1200">
          <a:solidFill>
            <a:schemeClr val="tx1"/>
          </a:solidFill>
          <a:latin typeface="+mn-lt"/>
          <a:ea typeface="+mn-ea"/>
          <a:cs typeface="+mn-cs"/>
        </a:defRPr>
      </a:lvl8pPr>
      <a:lvl9pPr marL="5140277" indent="-302369" algn="l" defTabSz="60473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38" rtl="0" eaLnBrk="1" latinLnBrk="0" hangingPunct="1">
        <a:defRPr sz="2381" kern="1200">
          <a:solidFill>
            <a:schemeClr val="tx1"/>
          </a:solidFill>
          <a:latin typeface="+mn-lt"/>
          <a:ea typeface="+mn-ea"/>
          <a:cs typeface="+mn-cs"/>
        </a:defRPr>
      </a:lvl1pPr>
      <a:lvl2pPr marL="604738" algn="l" defTabSz="604738" rtl="0" eaLnBrk="1" latinLnBrk="0" hangingPunct="1">
        <a:defRPr sz="2381" kern="1200">
          <a:solidFill>
            <a:schemeClr val="tx1"/>
          </a:solidFill>
          <a:latin typeface="+mn-lt"/>
          <a:ea typeface="+mn-ea"/>
          <a:cs typeface="+mn-cs"/>
        </a:defRPr>
      </a:lvl2pPr>
      <a:lvl3pPr marL="1209477" algn="l" defTabSz="604738" rtl="0" eaLnBrk="1" latinLnBrk="0" hangingPunct="1">
        <a:defRPr sz="2381" kern="1200">
          <a:solidFill>
            <a:schemeClr val="tx1"/>
          </a:solidFill>
          <a:latin typeface="+mn-lt"/>
          <a:ea typeface="+mn-ea"/>
          <a:cs typeface="+mn-cs"/>
        </a:defRPr>
      </a:lvl3pPr>
      <a:lvl4pPr marL="1814215" algn="l" defTabSz="604738" rtl="0" eaLnBrk="1" latinLnBrk="0" hangingPunct="1">
        <a:defRPr sz="2381" kern="1200">
          <a:solidFill>
            <a:schemeClr val="tx1"/>
          </a:solidFill>
          <a:latin typeface="+mn-lt"/>
          <a:ea typeface="+mn-ea"/>
          <a:cs typeface="+mn-cs"/>
        </a:defRPr>
      </a:lvl4pPr>
      <a:lvl5pPr marL="2418954" algn="l" defTabSz="604738" rtl="0" eaLnBrk="1" latinLnBrk="0" hangingPunct="1">
        <a:defRPr sz="2381" kern="1200">
          <a:solidFill>
            <a:schemeClr val="tx1"/>
          </a:solidFill>
          <a:latin typeface="+mn-lt"/>
          <a:ea typeface="+mn-ea"/>
          <a:cs typeface="+mn-cs"/>
        </a:defRPr>
      </a:lvl5pPr>
      <a:lvl6pPr marL="3023692" algn="l" defTabSz="604738" rtl="0" eaLnBrk="1" latinLnBrk="0" hangingPunct="1">
        <a:defRPr sz="2381" kern="1200">
          <a:solidFill>
            <a:schemeClr val="tx1"/>
          </a:solidFill>
          <a:latin typeface="+mn-lt"/>
          <a:ea typeface="+mn-ea"/>
          <a:cs typeface="+mn-cs"/>
        </a:defRPr>
      </a:lvl6pPr>
      <a:lvl7pPr marL="3628431" algn="l" defTabSz="604738" rtl="0" eaLnBrk="1" latinLnBrk="0" hangingPunct="1">
        <a:defRPr sz="2381" kern="1200">
          <a:solidFill>
            <a:schemeClr val="tx1"/>
          </a:solidFill>
          <a:latin typeface="+mn-lt"/>
          <a:ea typeface="+mn-ea"/>
          <a:cs typeface="+mn-cs"/>
        </a:defRPr>
      </a:lvl7pPr>
      <a:lvl8pPr marL="4233169" algn="l" defTabSz="604738" rtl="0" eaLnBrk="1" latinLnBrk="0" hangingPunct="1">
        <a:defRPr sz="2381" kern="1200">
          <a:solidFill>
            <a:schemeClr val="tx1"/>
          </a:solidFill>
          <a:latin typeface="+mn-lt"/>
          <a:ea typeface="+mn-ea"/>
          <a:cs typeface="+mn-cs"/>
        </a:defRPr>
      </a:lvl8pPr>
      <a:lvl9pPr marL="4837908" algn="l" defTabSz="604738" rtl="0" eaLnBrk="1" latinLnBrk="0" hangingPunct="1">
        <a:defRPr sz="23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ACAB1-C2BC-7F44-826B-D904A6D1BF50}" type="datetimeFigureOut">
              <a:rPr lang="fr-FR" smtClean="0">
                <a:solidFill>
                  <a:prstClr val="black">
                    <a:tint val="75000"/>
                  </a:prstClr>
                </a:solidFill>
              </a:rPr>
              <a:pPr/>
              <a:t>24/05/2022</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A2827-1EB6-1540-8305-B788D8EFA61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39589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5CB5C081-9177-3975-3B9D-8E6B989A387C}"/>
              </a:ext>
            </a:extLst>
          </p:cNvPr>
          <p:cNvSpPr>
            <a:spLocks noGrp="1" noChangeArrowheads="1"/>
          </p:cNvSpPr>
          <p:nvPr>
            <p:ph type="body" idx="1"/>
          </p:nvPr>
        </p:nvSpPr>
        <p:spPr bwMode="auto">
          <a:xfrm>
            <a:off x="914400" y="1600200"/>
            <a:ext cx="10972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 Heading</a:t>
            </a:r>
          </a:p>
          <a:p>
            <a:pPr lvl="1"/>
            <a:r>
              <a:rPr lang="en-US" altLang="en-US"/>
              <a:t>Bullets</a:t>
            </a:r>
          </a:p>
          <a:p>
            <a:pPr lvl="2"/>
            <a:r>
              <a:rPr lang="en-US" altLang="en-US"/>
              <a:t>Sub-bullets</a:t>
            </a:r>
          </a:p>
          <a:p>
            <a:pPr lvl="3"/>
            <a:r>
              <a:rPr lang="en-US" altLang="en-US"/>
              <a:t>If you have anything at this level,</a:t>
            </a:r>
          </a:p>
          <a:p>
            <a:pPr lvl="4"/>
            <a:r>
              <a:rPr lang="en-US" altLang="en-US"/>
              <a:t>your slide is too busy</a:t>
            </a:r>
          </a:p>
        </p:txBody>
      </p:sp>
      <p:sp>
        <p:nvSpPr>
          <p:cNvPr id="1027" name="Rectangle 5">
            <a:extLst>
              <a:ext uri="{FF2B5EF4-FFF2-40B4-BE49-F238E27FC236}">
                <a16:creationId xmlns:a16="http://schemas.microsoft.com/office/drawing/2014/main" id="{1D145C91-2C02-3D0C-2B4C-B1A2CDB5C66C}"/>
              </a:ext>
            </a:extLst>
          </p:cNvPr>
          <p:cNvSpPr>
            <a:spLocks noGrp="1" noChangeArrowheads="1"/>
          </p:cNvSpPr>
          <p:nvPr>
            <p:ph type="title"/>
          </p:nvPr>
        </p:nvSpPr>
        <p:spPr bwMode="auto">
          <a:xfrm>
            <a:off x="914400" y="125413"/>
            <a:ext cx="109728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Put Slide Title Here</a:t>
            </a:r>
          </a:p>
        </p:txBody>
      </p:sp>
    </p:spTree>
    <p:extLst>
      <p:ext uri="{BB962C8B-B14F-4D97-AF65-F5344CB8AC3E}">
        <p14:creationId xmlns:p14="http://schemas.microsoft.com/office/powerpoint/2010/main" val="321135470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p:wipe dir="r"/>
  </p:transition>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457200" algn="l" rtl="0" fontAlgn="base">
        <a:spcBef>
          <a:spcPct val="0"/>
        </a:spcBef>
        <a:spcAft>
          <a:spcPct val="0"/>
        </a:spcAft>
        <a:defRPr sz="3600">
          <a:solidFill>
            <a:schemeClr val="tx2"/>
          </a:solidFill>
          <a:latin typeface="Georgia" pitchFamily="18" charset="0"/>
        </a:defRPr>
      </a:lvl6pPr>
      <a:lvl7pPr marL="914400" algn="l" rtl="0" fontAlgn="base">
        <a:spcBef>
          <a:spcPct val="0"/>
        </a:spcBef>
        <a:spcAft>
          <a:spcPct val="0"/>
        </a:spcAft>
        <a:defRPr sz="3600">
          <a:solidFill>
            <a:schemeClr val="tx2"/>
          </a:solidFill>
          <a:latin typeface="Georgia" pitchFamily="18" charset="0"/>
        </a:defRPr>
      </a:lvl7pPr>
      <a:lvl8pPr marL="1371600" algn="l" rtl="0" fontAlgn="base">
        <a:spcBef>
          <a:spcPct val="0"/>
        </a:spcBef>
        <a:spcAft>
          <a:spcPct val="0"/>
        </a:spcAft>
        <a:defRPr sz="3600">
          <a:solidFill>
            <a:schemeClr val="tx2"/>
          </a:solidFill>
          <a:latin typeface="Georgia" pitchFamily="18" charset="0"/>
        </a:defRPr>
      </a:lvl8pPr>
      <a:lvl9pPr marL="1828800" algn="l" rtl="0" fontAlgn="base">
        <a:spcBef>
          <a:spcPct val="0"/>
        </a:spcBef>
        <a:spcAft>
          <a:spcPct val="0"/>
        </a:spcAft>
        <a:defRPr sz="3600">
          <a:solidFill>
            <a:schemeClr val="tx2"/>
          </a:solidFill>
          <a:latin typeface="Georgia" pitchFamily="18"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Font typeface="Arial" panose="020B0604020202020204" pitchFamily="34" charset="0"/>
        <a:buChar char="·"/>
        <a:defRPr sz="2000" i="1">
          <a:solidFill>
            <a:schemeClr val="tx1"/>
          </a:solidFill>
          <a:latin typeface="+mj-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914400" y="1715549"/>
            <a:ext cx="10363200" cy="4233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203200" y="6449816"/>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7C017F59-29DA-6F48-B92A-5AD511CC2D63}" type="datetime1">
              <a:rPr lang="en-US" smtClean="0"/>
              <a:pPr/>
              <a:t>5/25/22</a:t>
            </a:fld>
            <a:endParaRPr lang="en-US"/>
          </a:p>
        </p:txBody>
      </p:sp>
      <p:sp>
        <p:nvSpPr>
          <p:cNvPr id="6" name="Slide Number Placeholder 5"/>
          <p:cNvSpPr>
            <a:spLocks noGrp="1"/>
          </p:cNvSpPr>
          <p:nvPr>
            <p:ph type="sldNum" sz="quarter" idx="4"/>
          </p:nvPr>
        </p:nvSpPr>
        <p:spPr>
          <a:xfrm>
            <a:off x="9144000" y="6449816"/>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12192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b="0" i="0" dirty="0">
              <a:solidFill>
                <a:srgbClr val="FFFFFF"/>
              </a:solidFill>
              <a:latin typeface="Gill Sans MT"/>
              <a:cs typeface="Gill Sans MT"/>
            </a:endParaRPr>
          </a:p>
        </p:txBody>
      </p:sp>
    </p:spTree>
    <p:extLst>
      <p:ext uri="{BB962C8B-B14F-4D97-AF65-F5344CB8AC3E}">
        <p14:creationId xmlns:p14="http://schemas.microsoft.com/office/powerpoint/2010/main" val="171106005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hf hdr="0"/>
  <p:txStyles>
    <p:titleStyle>
      <a:lvl1pPr algn="l" defTabSz="604738" rtl="0" eaLnBrk="1" latinLnBrk="0" hangingPunct="1">
        <a:spcBef>
          <a:spcPct val="0"/>
        </a:spcBef>
        <a:buNone/>
        <a:defRPr sz="3174" b="0" i="0" kern="1200">
          <a:solidFill>
            <a:schemeClr val="bg2">
              <a:lumMod val="50000"/>
            </a:schemeClr>
          </a:solidFill>
          <a:latin typeface="Gill Sans MT"/>
          <a:ea typeface="+mj-ea"/>
          <a:cs typeface="Gill Sans MT"/>
        </a:defRPr>
      </a:lvl1pPr>
    </p:titleStyle>
    <p:bodyStyle>
      <a:lvl1pPr marL="304470" indent="-304470" algn="l" defTabSz="604738" rtl="0" eaLnBrk="1" latinLnBrk="0" hangingPunct="1">
        <a:spcBef>
          <a:spcPts val="0"/>
        </a:spcBef>
        <a:spcAft>
          <a:spcPts val="1058"/>
        </a:spcAft>
        <a:buFont typeface="Arial"/>
        <a:buChar char="•"/>
        <a:defRPr sz="2116" b="0" i="0" kern="1200">
          <a:solidFill>
            <a:schemeClr val="tx1"/>
          </a:solidFill>
          <a:latin typeface="Gill Sans MT"/>
          <a:ea typeface="+mn-ea"/>
          <a:cs typeface="Gill Sans MT"/>
        </a:defRPr>
      </a:lvl1pPr>
      <a:lvl2pPr marL="905009" indent="-304470" algn="l" defTabSz="604738" rtl="0" eaLnBrk="1" latinLnBrk="0" hangingPunct="1">
        <a:spcBef>
          <a:spcPts val="0"/>
        </a:spcBef>
        <a:spcAft>
          <a:spcPts val="1058"/>
        </a:spcAft>
        <a:buFont typeface="Arial"/>
        <a:buChar char="–"/>
        <a:defRPr sz="2116" b="0" i="0" kern="1200">
          <a:solidFill>
            <a:schemeClr val="tx1"/>
          </a:solidFill>
          <a:latin typeface="Gill Sans MT"/>
          <a:ea typeface="+mn-ea"/>
          <a:cs typeface="Gill Sans MT"/>
        </a:defRPr>
      </a:lvl2pPr>
      <a:lvl3pPr marL="1209477" indent="-304470" algn="l" defTabSz="60473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6046" indent="-306569" algn="l" defTabSz="60473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932" indent="-304470" algn="l" defTabSz="60473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6061" indent="-302369" algn="l" defTabSz="604738" rtl="0" eaLnBrk="1" latinLnBrk="0" hangingPunct="1">
        <a:spcBef>
          <a:spcPct val="20000"/>
        </a:spcBef>
        <a:buFont typeface="Arial"/>
        <a:buChar char="•"/>
        <a:defRPr sz="2645" kern="1200">
          <a:solidFill>
            <a:schemeClr val="tx1"/>
          </a:solidFill>
          <a:latin typeface="+mn-lt"/>
          <a:ea typeface="+mn-ea"/>
          <a:cs typeface="+mn-cs"/>
        </a:defRPr>
      </a:lvl6pPr>
      <a:lvl7pPr marL="3930800" indent="-302369" algn="l" defTabSz="604738" rtl="0" eaLnBrk="1" latinLnBrk="0" hangingPunct="1">
        <a:spcBef>
          <a:spcPct val="20000"/>
        </a:spcBef>
        <a:buFont typeface="Arial"/>
        <a:buChar char="•"/>
        <a:defRPr sz="2645" kern="1200">
          <a:solidFill>
            <a:schemeClr val="tx1"/>
          </a:solidFill>
          <a:latin typeface="+mn-lt"/>
          <a:ea typeface="+mn-ea"/>
          <a:cs typeface="+mn-cs"/>
        </a:defRPr>
      </a:lvl7pPr>
      <a:lvl8pPr marL="4535538" indent="-302369" algn="l" defTabSz="604738" rtl="0" eaLnBrk="1" latinLnBrk="0" hangingPunct="1">
        <a:spcBef>
          <a:spcPct val="20000"/>
        </a:spcBef>
        <a:buFont typeface="Arial"/>
        <a:buChar char="•"/>
        <a:defRPr sz="2645" kern="1200">
          <a:solidFill>
            <a:schemeClr val="tx1"/>
          </a:solidFill>
          <a:latin typeface="+mn-lt"/>
          <a:ea typeface="+mn-ea"/>
          <a:cs typeface="+mn-cs"/>
        </a:defRPr>
      </a:lvl8pPr>
      <a:lvl9pPr marL="5140277" indent="-302369" algn="l" defTabSz="60473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38" rtl="0" eaLnBrk="1" latinLnBrk="0" hangingPunct="1">
        <a:defRPr sz="2381" kern="1200">
          <a:solidFill>
            <a:schemeClr val="tx1"/>
          </a:solidFill>
          <a:latin typeface="+mn-lt"/>
          <a:ea typeface="+mn-ea"/>
          <a:cs typeface="+mn-cs"/>
        </a:defRPr>
      </a:lvl1pPr>
      <a:lvl2pPr marL="604738" algn="l" defTabSz="604738" rtl="0" eaLnBrk="1" latinLnBrk="0" hangingPunct="1">
        <a:defRPr sz="2381" kern="1200">
          <a:solidFill>
            <a:schemeClr val="tx1"/>
          </a:solidFill>
          <a:latin typeface="+mn-lt"/>
          <a:ea typeface="+mn-ea"/>
          <a:cs typeface="+mn-cs"/>
        </a:defRPr>
      </a:lvl2pPr>
      <a:lvl3pPr marL="1209477" algn="l" defTabSz="604738" rtl="0" eaLnBrk="1" latinLnBrk="0" hangingPunct="1">
        <a:defRPr sz="2381" kern="1200">
          <a:solidFill>
            <a:schemeClr val="tx1"/>
          </a:solidFill>
          <a:latin typeface="+mn-lt"/>
          <a:ea typeface="+mn-ea"/>
          <a:cs typeface="+mn-cs"/>
        </a:defRPr>
      </a:lvl3pPr>
      <a:lvl4pPr marL="1814215" algn="l" defTabSz="604738" rtl="0" eaLnBrk="1" latinLnBrk="0" hangingPunct="1">
        <a:defRPr sz="2381" kern="1200">
          <a:solidFill>
            <a:schemeClr val="tx1"/>
          </a:solidFill>
          <a:latin typeface="+mn-lt"/>
          <a:ea typeface="+mn-ea"/>
          <a:cs typeface="+mn-cs"/>
        </a:defRPr>
      </a:lvl4pPr>
      <a:lvl5pPr marL="2418954" algn="l" defTabSz="604738" rtl="0" eaLnBrk="1" latinLnBrk="0" hangingPunct="1">
        <a:defRPr sz="2381" kern="1200">
          <a:solidFill>
            <a:schemeClr val="tx1"/>
          </a:solidFill>
          <a:latin typeface="+mn-lt"/>
          <a:ea typeface="+mn-ea"/>
          <a:cs typeface="+mn-cs"/>
        </a:defRPr>
      </a:lvl5pPr>
      <a:lvl6pPr marL="3023692" algn="l" defTabSz="604738" rtl="0" eaLnBrk="1" latinLnBrk="0" hangingPunct="1">
        <a:defRPr sz="2381" kern="1200">
          <a:solidFill>
            <a:schemeClr val="tx1"/>
          </a:solidFill>
          <a:latin typeface="+mn-lt"/>
          <a:ea typeface="+mn-ea"/>
          <a:cs typeface="+mn-cs"/>
        </a:defRPr>
      </a:lvl6pPr>
      <a:lvl7pPr marL="3628431" algn="l" defTabSz="604738" rtl="0" eaLnBrk="1" latinLnBrk="0" hangingPunct="1">
        <a:defRPr sz="2381" kern="1200">
          <a:solidFill>
            <a:schemeClr val="tx1"/>
          </a:solidFill>
          <a:latin typeface="+mn-lt"/>
          <a:ea typeface="+mn-ea"/>
          <a:cs typeface="+mn-cs"/>
        </a:defRPr>
      </a:lvl7pPr>
      <a:lvl8pPr marL="4233169" algn="l" defTabSz="604738" rtl="0" eaLnBrk="1" latinLnBrk="0" hangingPunct="1">
        <a:defRPr sz="2381" kern="1200">
          <a:solidFill>
            <a:schemeClr val="tx1"/>
          </a:solidFill>
          <a:latin typeface="+mn-lt"/>
          <a:ea typeface="+mn-ea"/>
          <a:cs typeface="+mn-cs"/>
        </a:defRPr>
      </a:lvl8pPr>
      <a:lvl9pPr marL="4837908" algn="l" defTabSz="604738" rtl="0" eaLnBrk="1" latinLnBrk="0" hangingPunct="1">
        <a:defRPr sz="23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file://localhost/Users/golf/Desktop/170208%20AW%20IPBES5%20PowerPoint%20Template/Images/iStock-580129668.jpg" TargetMode="External"/><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file://localhost/Users/golf/Desktop/170208%20AW%20IPBES5%20PowerPoint%20Template/Images/iStock-580129668.jpg" TargetMode="External"/><Relationship Id="rId2" Type="http://schemas.openxmlformats.org/officeDocument/2006/relationships/image" Target="../media/image14.jpeg"/><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file://localhost/Users/golf/Desktop/170208%20AW%20IPBES5%20PowerPoint%20Template/Images/iStock-580129668.jpg" TargetMode="External"/><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AE64-3293-6B3E-3465-69E25498518C}"/>
              </a:ext>
            </a:extLst>
          </p:cNvPr>
          <p:cNvSpPr>
            <a:spLocks noGrp="1"/>
          </p:cNvSpPr>
          <p:nvPr>
            <p:ph type="ctrTitle"/>
          </p:nvPr>
        </p:nvSpPr>
        <p:spPr/>
        <p:txBody>
          <a:bodyPr>
            <a:normAutofit fontScale="90000"/>
          </a:bodyPr>
          <a:lstStyle/>
          <a:p>
            <a:r>
              <a:rPr lang="en-GB" dirty="0">
                <a:solidFill>
                  <a:schemeClr val="accent2">
                    <a:lumMod val="50000"/>
                  </a:schemeClr>
                </a:solidFill>
                <a:latin typeface="Gill Sans MT" panose="020B0502020104020203" pitchFamily="34" charset="77"/>
              </a:rPr>
              <a:t>Role of p</a:t>
            </a:r>
            <a:r>
              <a:rPr lang="en-KE" dirty="0">
                <a:solidFill>
                  <a:schemeClr val="accent2">
                    <a:lumMod val="50000"/>
                  </a:schemeClr>
                </a:solidFill>
                <a:latin typeface="Gill Sans MT" panose="020B0502020104020203" pitchFamily="34" charset="77"/>
              </a:rPr>
              <a:t>olicy and community engagements in biodiversity conservation in africa</a:t>
            </a:r>
          </a:p>
        </p:txBody>
      </p:sp>
      <p:sp>
        <p:nvSpPr>
          <p:cNvPr id="3" name="Subtitle 2">
            <a:extLst>
              <a:ext uri="{FF2B5EF4-FFF2-40B4-BE49-F238E27FC236}">
                <a16:creationId xmlns:a16="http://schemas.microsoft.com/office/drawing/2014/main" id="{08CBE07D-9C50-4099-311D-491834E9F200}"/>
              </a:ext>
            </a:extLst>
          </p:cNvPr>
          <p:cNvSpPr>
            <a:spLocks noGrp="1"/>
          </p:cNvSpPr>
          <p:nvPr>
            <p:ph type="subTitle" idx="1"/>
          </p:nvPr>
        </p:nvSpPr>
        <p:spPr/>
        <p:txBody>
          <a:bodyPr>
            <a:normAutofit lnSpcReduction="10000"/>
          </a:bodyPr>
          <a:lstStyle/>
          <a:p>
            <a:r>
              <a:rPr lang="en-KE" dirty="0">
                <a:solidFill>
                  <a:schemeClr val="accent1">
                    <a:lumMod val="50000"/>
                  </a:schemeClr>
                </a:solidFill>
                <a:latin typeface="Gill Sans MT" panose="020B0502020104020203" pitchFamily="34" charset="77"/>
              </a:rPr>
              <a:t>N. O. Oguge, Ph.D.</a:t>
            </a:r>
          </a:p>
          <a:p>
            <a:r>
              <a:rPr lang="en-KE" dirty="0">
                <a:solidFill>
                  <a:schemeClr val="accent1">
                    <a:lumMod val="50000"/>
                  </a:schemeClr>
                </a:solidFill>
                <a:latin typeface="Gill Sans MT" panose="020B0502020104020203" pitchFamily="34" charset="77"/>
              </a:rPr>
              <a:t>Professor of Environmental Policy</a:t>
            </a:r>
          </a:p>
          <a:p>
            <a:r>
              <a:rPr lang="en-KE" dirty="0">
                <a:solidFill>
                  <a:schemeClr val="accent1">
                    <a:lumMod val="50000"/>
                  </a:schemeClr>
                </a:solidFill>
                <a:latin typeface="Gill Sans MT" panose="020B0502020104020203" pitchFamily="34" charset="77"/>
              </a:rPr>
              <a:t>Faculty of Law</a:t>
            </a:r>
          </a:p>
          <a:p>
            <a:r>
              <a:rPr lang="en-KE" dirty="0">
                <a:solidFill>
                  <a:schemeClr val="accent1">
                    <a:lumMod val="50000"/>
                  </a:schemeClr>
                </a:solidFill>
                <a:latin typeface="Gill Sans MT" panose="020B0502020104020203" pitchFamily="34" charset="77"/>
              </a:rPr>
              <a:t>University of Nairobi</a:t>
            </a:r>
          </a:p>
        </p:txBody>
      </p:sp>
    </p:spTree>
    <p:extLst>
      <p:ext uri="{BB962C8B-B14F-4D97-AF65-F5344CB8AC3E}">
        <p14:creationId xmlns:p14="http://schemas.microsoft.com/office/powerpoint/2010/main" val="268471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10</a:t>
            </a:fld>
            <a:endParaRPr lang="en-US"/>
          </a:p>
        </p:txBody>
      </p:sp>
      <p:sp>
        <p:nvSpPr>
          <p:cNvPr id="17" name="Title 10">
            <a:extLst>
              <a:ext uri="{FF2B5EF4-FFF2-40B4-BE49-F238E27FC236}">
                <a16:creationId xmlns:a16="http://schemas.microsoft.com/office/drawing/2014/main" id="{6FAB5AEB-46E8-A349-9CEB-3501E6647B97}"/>
              </a:ext>
            </a:extLst>
          </p:cNvPr>
          <p:cNvSpPr>
            <a:spLocks noGrp="1"/>
          </p:cNvSpPr>
          <p:nvPr>
            <p:ph type="title"/>
          </p:nvPr>
        </p:nvSpPr>
        <p:spPr>
          <a:xfrm>
            <a:off x="5276226" y="1902368"/>
            <a:ext cx="5514573" cy="3053264"/>
          </a:xfrm>
        </p:spPr>
        <p:txBody>
          <a:bodyPr/>
          <a:lstStyle/>
          <a:p>
            <a:r>
              <a:rPr lang="en-US"/>
              <a:t>Nature's contribution to global economy &gt; $125 trillion/year </a:t>
            </a:r>
            <a:br>
              <a:rPr lang="en-US"/>
            </a:br>
            <a:br>
              <a:rPr lang="en-US"/>
            </a:br>
            <a:r>
              <a:rPr lang="en-US"/>
              <a:t>Landscapes' contribution to EAC economy ~</a:t>
            </a:r>
            <a:r>
              <a:rPr lang="en-US">
                <a:solidFill>
                  <a:srgbClr val="651D32"/>
                </a:solidFill>
              </a:rPr>
              <a:t>$10.9 billion/year</a:t>
            </a:r>
            <a:endParaRPr lang="en-US"/>
          </a:p>
        </p:txBody>
      </p:sp>
      <p:pic>
        <p:nvPicPr>
          <p:cNvPr id="9" name="Picture 8" descr="Chart, pie chart&#10;&#10;Description automatically generated">
            <a:extLst>
              <a:ext uri="{FF2B5EF4-FFF2-40B4-BE49-F238E27FC236}">
                <a16:creationId xmlns:a16="http://schemas.microsoft.com/office/drawing/2014/main" id="{77CF569B-C5F4-FB4D-BB91-81383C2DA267}"/>
              </a:ext>
            </a:extLst>
          </p:cNvPr>
          <p:cNvPicPr>
            <a:picLocks noChangeAspect="1"/>
          </p:cNvPicPr>
          <p:nvPr/>
        </p:nvPicPr>
        <p:blipFill>
          <a:blip r:embed="rId3"/>
          <a:stretch>
            <a:fillRect/>
          </a:stretch>
        </p:blipFill>
        <p:spPr>
          <a:xfrm>
            <a:off x="340543" y="655095"/>
            <a:ext cx="3796468" cy="3494094"/>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C08E5E98-1853-484F-B5E9-8713F1B6F3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4672"/>
          <a:stretch/>
        </p:blipFill>
        <p:spPr>
          <a:xfrm>
            <a:off x="1121403" y="4066049"/>
            <a:ext cx="3252529" cy="1955479"/>
          </a:xfrm>
          <a:prstGeom prst="rect">
            <a:avLst/>
          </a:prstGeom>
        </p:spPr>
      </p:pic>
    </p:spTree>
    <p:extLst>
      <p:ext uri="{BB962C8B-B14F-4D97-AF65-F5344CB8AC3E}">
        <p14:creationId xmlns:p14="http://schemas.microsoft.com/office/powerpoint/2010/main" val="379105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2782948-4DBE-204D-AB9E-B65E067054AE}" type="slidenum">
              <a:rPr lang="en-US" smtClean="0"/>
              <a:pPr/>
              <a:t>11</a:t>
            </a:fld>
            <a:endParaRPr lang="en-US"/>
          </a:p>
        </p:txBody>
      </p:sp>
      <p:sp>
        <p:nvSpPr>
          <p:cNvPr id="2" name="TextBox 1">
            <a:extLst>
              <a:ext uri="{FF2B5EF4-FFF2-40B4-BE49-F238E27FC236}">
                <a16:creationId xmlns:a16="http://schemas.microsoft.com/office/drawing/2014/main" id="{913B05C6-BC61-E54E-8EFF-B6B62666C50C}"/>
              </a:ext>
            </a:extLst>
          </p:cNvPr>
          <p:cNvSpPr txBox="1"/>
          <p:nvPr/>
        </p:nvSpPr>
        <p:spPr>
          <a:xfrm>
            <a:off x="4434615" y="1544272"/>
            <a:ext cx="7507271" cy="5099345"/>
          </a:xfrm>
          <a:prstGeom prst="rect">
            <a:avLst/>
          </a:prstGeom>
          <a:noFill/>
        </p:spPr>
        <p:txBody>
          <a:bodyPr wrap="square" rtlCol="0">
            <a:spAutoFit/>
          </a:bodyPr>
          <a:lstStyle/>
          <a:p>
            <a:r>
              <a:rPr lang="en-US" sz="3042" b="1"/>
              <a:t>Tourism only 11% of value </a:t>
            </a:r>
            <a:r>
              <a:rPr lang="en-US" sz="3042"/>
              <a:t>($1.2 billion)</a:t>
            </a:r>
          </a:p>
          <a:p>
            <a:endParaRPr lang="en-US" sz="3042"/>
          </a:p>
          <a:p>
            <a:r>
              <a:rPr lang="en-US" sz="3042" b="1"/>
              <a:t>Regulating services </a:t>
            </a:r>
            <a:r>
              <a:rPr lang="en-US" sz="3042" b="1" i="1"/>
              <a:t>65% of total value: </a:t>
            </a:r>
            <a:r>
              <a:rPr lang="en-US" sz="3042"/>
              <a:t>($7.04 billion) </a:t>
            </a:r>
            <a:br>
              <a:rPr lang="en-US" sz="3042"/>
            </a:br>
            <a:endParaRPr lang="en-US" sz="3042"/>
          </a:p>
          <a:p>
            <a:pPr marL="377962" indent="-377962">
              <a:buFont typeface="Arial" panose="020B0604020202020204" pitchFamily="34" charset="0"/>
              <a:buChar char="•"/>
            </a:pPr>
            <a:r>
              <a:rPr lang="en-US" sz="3042"/>
              <a:t>Water flow regulation: $1.52 billion</a:t>
            </a:r>
          </a:p>
          <a:p>
            <a:pPr marL="377962" indent="-377962">
              <a:buFont typeface="Arial" panose="020B0604020202020204" pitchFamily="34" charset="0"/>
              <a:buChar char="•"/>
            </a:pPr>
            <a:r>
              <a:rPr lang="en-US" sz="3042"/>
              <a:t>Water quality amelioration: $2.1 million</a:t>
            </a:r>
          </a:p>
          <a:p>
            <a:pPr marL="377962" indent="-377962">
              <a:buFont typeface="Arial" panose="020B0604020202020204" pitchFamily="34" charset="0"/>
              <a:buChar char="•"/>
            </a:pPr>
            <a:r>
              <a:rPr lang="en-US" sz="3042"/>
              <a:t>Preventing soil erosion: $4.40 billion</a:t>
            </a:r>
          </a:p>
          <a:p>
            <a:pPr marL="377962" indent="-377962">
              <a:buFont typeface="Arial" panose="020B0604020202020204" pitchFamily="34" charset="0"/>
              <a:buChar char="•"/>
            </a:pPr>
            <a:r>
              <a:rPr lang="en-US" sz="3042"/>
              <a:t>Carbon storage: $1.1 billion </a:t>
            </a:r>
            <a:r>
              <a:rPr lang="en-US" sz="2116" i="1"/>
              <a:t>(avoided costs of damage from climate change)</a:t>
            </a:r>
          </a:p>
          <a:p>
            <a:endParaRPr lang="en-US" sz="3042"/>
          </a:p>
        </p:txBody>
      </p:sp>
      <p:pic>
        <p:nvPicPr>
          <p:cNvPr id="9" name="Picture 8" descr="Chart, pie chart&#10;&#10;Description automatically generated">
            <a:extLst>
              <a:ext uri="{FF2B5EF4-FFF2-40B4-BE49-F238E27FC236}">
                <a16:creationId xmlns:a16="http://schemas.microsoft.com/office/drawing/2014/main" id="{77CF569B-C5F4-FB4D-BB91-81383C2DA267}"/>
              </a:ext>
            </a:extLst>
          </p:cNvPr>
          <p:cNvPicPr>
            <a:picLocks noChangeAspect="1"/>
          </p:cNvPicPr>
          <p:nvPr/>
        </p:nvPicPr>
        <p:blipFill>
          <a:blip r:embed="rId3"/>
          <a:stretch>
            <a:fillRect/>
          </a:stretch>
        </p:blipFill>
        <p:spPr>
          <a:xfrm>
            <a:off x="250114" y="530754"/>
            <a:ext cx="3796468" cy="3494094"/>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C08E5E98-1853-484F-B5E9-8713F1B6F3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4672"/>
          <a:stretch/>
        </p:blipFill>
        <p:spPr>
          <a:xfrm>
            <a:off x="1182083" y="4109012"/>
            <a:ext cx="3252529" cy="1955479"/>
          </a:xfrm>
          <a:prstGeom prst="rect">
            <a:avLst/>
          </a:prstGeom>
        </p:spPr>
      </p:pic>
    </p:spTree>
    <p:extLst>
      <p:ext uri="{BB962C8B-B14F-4D97-AF65-F5344CB8AC3E}">
        <p14:creationId xmlns:p14="http://schemas.microsoft.com/office/powerpoint/2010/main" val="429334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pPr defTabSz="457200"/>
            <a:r>
              <a:rPr lang="en-US"/>
              <a:t>The Intergovernmental Platform on Biodiversity and Ecosystem Services </a:t>
            </a:r>
            <a:endParaRPr lang="en-US" dirty="0"/>
          </a:p>
        </p:txBody>
      </p:sp>
      <p:sp>
        <p:nvSpPr>
          <p:cNvPr id="6" name="Footer Placeholder 5"/>
          <p:cNvSpPr>
            <a:spLocks noGrp="1"/>
          </p:cNvSpPr>
          <p:nvPr>
            <p:ph type="ftr" sz="quarter" idx="3"/>
          </p:nvPr>
        </p:nvSpPr>
        <p:spPr/>
        <p:txBody>
          <a:bodyPr/>
          <a:lstStyle/>
          <a:p>
            <a:pPr defTabSz="457200"/>
            <a:r>
              <a:rPr lang="en-US"/>
              <a:t>www.ipbes.net</a:t>
            </a:r>
            <a:endParaRPr lang="en-US" dirty="0"/>
          </a:p>
        </p:txBody>
      </p:sp>
      <p:sp>
        <p:nvSpPr>
          <p:cNvPr id="7" name="Title 1"/>
          <p:cNvSpPr>
            <a:spLocks noGrp="1"/>
          </p:cNvSpPr>
          <p:nvPr>
            <p:ph type="title"/>
          </p:nvPr>
        </p:nvSpPr>
        <p:spPr>
          <a:xfrm>
            <a:off x="1970856" y="660974"/>
            <a:ext cx="8229600" cy="748023"/>
          </a:xfrm>
        </p:spPr>
        <p:txBody>
          <a:bodyPr>
            <a:normAutofit/>
          </a:bodyPr>
          <a:lstStyle/>
          <a:p>
            <a:pPr algn="ctr"/>
            <a:r>
              <a:rPr lang="en-ZA" dirty="0"/>
              <a:t>Key messages</a:t>
            </a:r>
            <a:endParaRPr lang="en-US" dirty="0"/>
          </a:p>
        </p:txBody>
      </p:sp>
      <p:sp>
        <p:nvSpPr>
          <p:cNvPr id="9" name="Title 1"/>
          <p:cNvSpPr txBox="1">
            <a:spLocks/>
          </p:cNvSpPr>
          <p:nvPr/>
        </p:nvSpPr>
        <p:spPr>
          <a:xfrm>
            <a:off x="1964136" y="3356992"/>
            <a:ext cx="8229600" cy="494630"/>
          </a:xfrm>
          <a:prstGeom prst="rect">
            <a:avLst/>
          </a:prstGeom>
        </p:spPr>
        <p:txBody>
          <a:bodyPr vert="horz"/>
          <a:lstStyle>
            <a:lvl1pPr algn="l" defTabSz="457200" rtl="0" eaLnBrk="1" latinLnBrk="0" hangingPunct="1">
              <a:spcBef>
                <a:spcPct val="0"/>
              </a:spcBef>
              <a:buNone/>
              <a:defRPr sz="2800" b="1" i="0" kern="1200" baseline="0">
                <a:solidFill>
                  <a:srgbClr val="676C5F"/>
                </a:solidFill>
                <a:latin typeface="Arial"/>
                <a:ea typeface="+mj-ea"/>
                <a:cs typeface="Calibri (Headings)"/>
              </a:defRPr>
            </a:lvl1pPr>
          </a:lstStyle>
          <a:p>
            <a:pPr algn="ctr"/>
            <a:endParaRPr lang="en-US" dirty="0"/>
          </a:p>
        </p:txBody>
      </p:sp>
      <p:sp>
        <p:nvSpPr>
          <p:cNvPr id="10" name="Content Placeholder 2"/>
          <p:cNvSpPr txBox="1">
            <a:spLocks/>
          </p:cNvSpPr>
          <p:nvPr/>
        </p:nvSpPr>
        <p:spPr>
          <a:xfrm>
            <a:off x="1847528" y="5129808"/>
            <a:ext cx="8820472" cy="12265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endParaRPr lang="en-ZA" sz="2000" dirty="0">
              <a:solidFill>
                <a:sysClr val="windowText" lastClr="00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1559496" y="1774122"/>
            <a:ext cx="8820472"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ZA" sz="2800" dirty="0">
                <a:solidFill>
                  <a:sysClr val="windowText" lastClr="000000"/>
                </a:solidFill>
                <a:latin typeface="Arial" panose="020B0604020202020204" pitchFamily="34" charset="0"/>
                <a:cs typeface="Arial" panose="020B0604020202020204" pitchFamily="34" charset="0"/>
              </a:rPr>
              <a:t>Increases in protected area coverage of key biodiversity areas across all sub-regions since 1900s- still less than 50%</a:t>
            </a:r>
          </a:p>
          <a:p>
            <a:pPr>
              <a:defRPr/>
            </a:pPr>
            <a:r>
              <a:rPr lang="en-ZA" sz="2800" dirty="0">
                <a:solidFill>
                  <a:sysClr val="windowText" lastClr="000000"/>
                </a:solidFill>
                <a:latin typeface="Arial" panose="020B0604020202020204" pitchFamily="34" charset="0"/>
                <a:cs typeface="Arial" panose="020B0604020202020204" pitchFamily="34" charset="0"/>
              </a:rPr>
              <a:t>Alignment of many policy objectives in the region enable the development of interventions that can have multiple positive outcomes</a:t>
            </a:r>
          </a:p>
          <a:p>
            <a:pPr>
              <a:defRPr/>
            </a:pPr>
            <a:r>
              <a:rPr lang="en-ZA" sz="2800" dirty="0">
                <a:solidFill>
                  <a:sysClr val="windowText" lastClr="000000"/>
                </a:solidFill>
                <a:latin typeface="Arial" panose="020B0604020202020204" pitchFamily="34" charset="0"/>
                <a:cs typeface="Arial" panose="020B0604020202020204" pitchFamily="34" charset="0"/>
              </a:rPr>
              <a:t>Use of tools- e.g. scenarios and models can assist with understanding some of the trade-offs and tensions of development trajectories </a:t>
            </a:r>
          </a:p>
          <a:p>
            <a:pPr>
              <a:defRPr/>
            </a:pPr>
            <a:endParaRPr lang="en-ZA" sz="28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65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GB"/>
          </a:p>
        </p:txBody>
      </p:sp>
      <p:sp>
        <p:nvSpPr>
          <p:cNvPr id="4" name="Text Placeholder 3"/>
          <p:cNvSpPr>
            <a:spLocks noGrp="1"/>
          </p:cNvSpPr>
          <p:nvPr>
            <p:ph type="body" sz="quarter" idx="13"/>
          </p:nvPr>
        </p:nvSpPr>
        <p:spPr/>
        <p:txBody>
          <a:bodyPr/>
          <a:lstStyle/>
          <a:p>
            <a:endParaRPr lang="en-GB" dirty="0"/>
          </a:p>
        </p:txBody>
      </p:sp>
      <p:sp>
        <p:nvSpPr>
          <p:cNvPr id="5" name="Date Placeholder 4"/>
          <p:cNvSpPr>
            <a:spLocks noGrp="1"/>
          </p:cNvSpPr>
          <p:nvPr>
            <p:ph type="dt" sz="half" idx="2"/>
          </p:nvPr>
        </p:nvSpPr>
        <p:spPr/>
        <p:txBody>
          <a:bodyPr/>
          <a:lstStyle/>
          <a:p>
            <a:pPr defTabSz="457200"/>
            <a:r>
              <a:rPr lang="en-US"/>
              <a:t>The Intergovernmental Platform on Biodiversity and Ecosystem Services </a:t>
            </a:r>
            <a:endParaRPr lang="en-US" dirty="0"/>
          </a:p>
        </p:txBody>
      </p:sp>
      <p:sp>
        <p:nvSpPr>
          <p:cNvPr id="6" name="Footer Placeholder 5"/>
          <p:cNvSpPr>
            <a:spLocks noGrp="1"/>
          </p:cNvSpPr>
          <p:nvPr>
            <p:ph type="ftr" sz="quarter" idx="3"/>
          </p:nvPr>
        </p:nvSpPr>
        <p:spPr/>
        <p:txBody>
          <a:bodyPr/>
          <a:lstStyle/>
          <a:p>
            <a:pPr defTabSz="457200"/>
            <a:r>
              <a:rPr lang="en-US"/>
              <a:t>www.ipbes.net</a:t>
            </a:r>
            <a:endParaRPr lang="en-US" dirty="0"/>
          </a:p>
        </p:txBody>
      </p:sp>
      <p:pic>
        <p:nvPicPr>
          <p:cNvPr id="7" name="Picture 6">
            <a:extLst>
              <a:ext uri="{FF2B5EF4-FFF2-40B4-BE49-F238E27FC236}">
                <a16:creationId xmlns:a16="http://schemas.microsoft.com/office/drawing/2014/main" id="{232967B6-BB8C-4B84-AECF-4474B19EEDF3}"/>
              </a:ext>
            </a:extLst>
          </p:cNvPr>
          <p:cNvPicPr/>
          <p:nvPr/>
        </p:nvPicPr>
        <p:blipFill rotWithShape="1">
          <a:blip r:embed="rId3">
            <a:extLst>
              <a:ext uri="{28A0092B-C50C-407E-A947-70E740481C1C}">
                <a14:useLocalDpi xmlns:a14="http://schemas.microsoft.com/office/drawing/2010/main" val="0"/>
              </a:ext>
            </a:extLst>
          </a:blip>
          <a:srcRect r="85000"/>
          <a:stretch/>
        </p:blipFill>
        <p:spPr>
          <a:xfrm>
            <a:off x="1524000" y="-27384"/>
            <a:ext cx="1371600" cy="6428709"/>
          </a:xfrm>
          <a:prstGeom prst="rect">
            <a:avLst/>
          </a:prstGeom>
        </p:spPr>
      </p:pic>
      <p:sp>
        <p:nvSpPr>
          <p:cNvPr id="8" name="Rectangle 7"/>
          <p:cNvSpPr/>
          <p:nvPr/>
        </p:nvSpPr>
        <p:spPr>
          <a:xfrm>
            <a:off x="1524000" y="-27384"/>
            <a:ext cx="9144000" cy="648072"/>
          </a:xfrm>
          <a:prstGeom prst="rect">
            <a:avLst/>
          </a:prstGeom>
          <a:solidFill>
            <a:schemeClr val="tx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 name="Title 1"/>
          <p:cNvSpPr>
            <a:spLocks noGrp="1"/>
          </p:cNvSpPr>
          <p:nvPr>
            <p:ph type="title"/>
          </p:nvPr>
        </p:nvSpPr>
        <p:spPr>
          <a:xfrm>
            <a:off x="1559496" y="49188"/>
            <a:ext cx="8229600" cy="1143000"/>
          </a:xfrm>
        </p:spPr>
        <p:txBody>
          <a:bodyPr/>
          <a:lstStyle/>
          <a:p>
            <a:r>
              <a:rPr lang="en-ZA" dirty="0">
                <a:solidFill>
                  <a:schemeClr val="bg1"/>
                </a:solidFill>
              </a:rPr>
              <a:t>POLICY ALIGNMENT for key policies in Africa</a:t>
            </a:r>
            <a:endParaRPr lang="en-GB" dirty="0">
              <a:solidFill>
                <a:schemeClr val="bg1"/>
              </a:solidFill>
            </a:endParaRPr>
          </a:p>
        </p:txBody>
      </p:sp>
    </p:spTree>
    <p:extLst>
      <p:ext uri="{BB962C8B-B14F-4D97-AF65-F5344CB8AC3E}">
        <p14:creationId xmlns:p14="http://schemas.microsoft.com/office/powerpoint/2010/main" val="494032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Date Placeholder 4"/>
          <p:cNvSpPr>
            <a:spLocks noGrp="1"/>
          </p:cNvSpPr>
          <p:nvPr>
            <p:ph type="dt" sz="half" idx="2"/>
          </p:nvPr>
        </p:nvSpPr>
        <p:spPr/>
        <p:txBody>
          <a:bodyPr/>
          <a:lstStyle/>
          <a:p>
            <a:pPr defTabSz="457200"/>
            <a:r>
              <a:rPr lang="en-US"/>
              <a:t>The Intergovernmental Platform on Biodiversity and Ecosystem Services </a:t>
            </a:r>
            <a:endParaRPr lang="en-US" dirty="0"/>
          </a:p>
        </p:txBody>
      </p:sp>
      <p:sp>
        <p:nvSpPr>
          <p:cNvPr id="6" name="Footer Placeholder 5"/>
          <p:cNvSpPr>
            <a:spLocks noGrp="1"/>
          </p:cNvSpPr>
          <p:nvPr>
            <p:ph type="ftr" sz="quarter" idx="3"/>
          </p:nvPr>
        </p:nvSpPr>
        <p:spPr/>
        <p:txBody>
          <a:bodyPr/>
          <a:lstStyle/>
          <a:p>
            <a:pPr defTabSz="457200"/>
            <a:r>
              <a:rPr lang="en-US"/>
              <a:t>www.ipbes.net</a:t>
            </a:r>
            <a:endParaRPr lang="en-US" dirty="0"/>
          </a:p>
        </p:txBody>
      </p:sp>
      <p:pic>
        <p:nvPicPr>
          <p:cNvPr id="7" name="Picture 6">
            <a:extLst>
              <a:ext uri="{FF2B5EF4-FFF2-40B4-BE49-F238E27FC236}">
                <a16:creationId xmlns:a16="http://schemas.microsoft.com/office/drawing/2014/main" id="{232967B6-BB8C-4B84-AECF-4474B19EEDF3}"/>
              </a:ext>
            </a:extLst>
          </p:cNvPr>
          <p:cNvPicPr/>
          <p:nvPr/>
        </p:nvPicPr>
        <p:blipFill rotWithShape="1">
          <a:blip r:embed="rId2">
            <a:extLst>
              <a:ext uri="{28A0092B-C50C-407E-A947-70E740481C1C}">
                <a14:useLocalDpi xmlns:a14="http://schemas.microsoft.com/office/drawing/2010/main" val="0"/>
              </a:ext>
            </a:extLst>
          </a:blip>
          <a:srcRect r="66613"/>
          <a:stretch/>
        </p:blipFill>
        <p:spPr>
          <a:xfrm>
            <a:off x="1524000" y="-27384"/>
            <a:ext cx="3052916" cy="6428709"/>
          </a:xfrm>
          <a:prstGeom prst="rect">
            <a:avLst/>
          </a:prstGeom>
        </p:spPr>
      </p:pic>
      <p:sp>
        <p:nvSpPr>
          <p:cNvPr id="9" name="Rectangle 8"/>
          <p:cNvSpPr/>
          <p:nvPr/>
        </p:nvSpPr>
        <p:spPr>
          <a:xfrm>
            <a:off x="1524000" y="-27384"/>
            <a:ext cx="9144000" cy="648072"/>
          </a:xfrm>
          <a:prstGeom prst="rect">
            <a:avLst/>
          </a:prstGeom>
          <a:solidFill>
            <a:schemeClr val="tx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0" name="Title 1"/>
          <p:cNvSpPr txBox="1">
            <a:spLocks/>
          </p:cNvSpPr>
          <p:nvPr/>
        </p:nvSpPr>
        <p:spPr>
          <a:xfrm>
            <a:off x="1559496" y="49188"/>
            <a:ext cx="8229600" cy="1143000"/>
          </a:xfrm>
          <a:prstGeom prst="rect">
            <a:avLst/>
          </a:prstGeom>
        </p:spPr>
        <p:txBody>
          <a:bodyPr vert="horz"/>
          <a:lstStyle>
            <a:lvl1pPr algn="l" defTabSz="457200" rtl="0" eaLnBrk="1" latinLnBrk="0" hangingPunct="1">
              <a:spcBef>
                <a:spcPct val="0"/>
              </a:spcBef>
              <a:buNone/>
              <a:defRPr sz="2800" b="1" i="0" kern="1200" baseline="0">
                <a:solidFill>
                  <a:srgbClr val="676C5F"/>
                </a:solidFill>
                <a:latin typeface="Arial"/>
                <a:ea typeface="+mj-ea"/>
                <a:cs typeface="Calibri (Headings)"/>
              </a:defRPr>
            </a:lvl1pPr>
          </a:lstStyle>
          <a:p>
            <a:r>
              <a:rPr lang="en-ZA">
                <a:solidFill>
                  <a:prstClr val="white"/>
                </a:solidFill>
              </a:rPr>
              <a:t>POLICY ALIGNMENT for key policies in Africa</a:t>
            </a:r>
            <a:endParaRPr lang="en-GB" dirty="0">
              <a:solidFill>
                <a:prstClr val="white"/>
              </a:solidFill>
            </a:endParaRPr>
          </a:p>
        </p:txBody>
      </p:sp>
    </p:spTree>
    <p:extLst>
      <p:ext uri="{BB962C8B-B14F-4D97-AF65-F5344CB8AC3E}">
        <p14:creationId xmlns:p14="http://schemas.microsoft.com/office/powerpoint/2010/main" val="2002034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Date Placeholder 4"/>
          <p:cNvSpPr>
            <a:spLocks noGrp="1"/>
          </p:cNvSpPr>
          <p:nvPr>
            <p:ph type="dt" sz="half" idx="2"/>
          </p:nvPr>
        </p:nvSpPr>
        <p:spPr/>
        <p:txBody>
          <a:bodyPr/>
          <a:lstStyle/>
          <a:p>
            <a:pPr defTabSz="457200"/>
            <a:r>
              <a:rPr lang="en-US"/>
              <a:t>The Intergovernmental Platform on Biodiversity and Ecosystem Services </a:t>
            </a:r>
            <a:endParaRPr lang="en-US" dirty="0"/>
          </a:p>
        </p:txBody>
      </p:sp>
      <p:sp>
        <p:nvSpPr>
          <p:cNvPr id="6" name="Footer Placeholder 5"/>
          <p:cNvSpPr>
            <a:spLocks noGrp="1"/>
          </p:cNvSpPr>
          <p:nvPr>
            <p:ph type="ftr" sz="quarter" idx="3"/>
          </p:nvPr>
        </p:nvSpPr>
        <p:spPr/>
        <p:txBody>
          <a:bodyPr/>
          <a:lstStyle/>
          <a:p>
            <a:pPr defTabSz="457200"/>
            <a:r>
              <a:rPr lang="en-US"/>
              <a:t>www.ipbes.net</a:t>
            </a:r>
            <a:endParaRPr lang="en-US" dirty="0"/>
          </a:p>
        </p:txBody>
      </p:sp>
      <p:pic>
        <p:nvPicPr>
          <p:cNvPr id="7" name="Picture 6">
            <a:extLst>
              <a:ext uri="{FF2B5EF4-FFF2-40B4-BE49-F238E27FC236}">
                <a16:creationId xmlns:a16="http://schemas.microsoft.com/office/drawing/2014/main" id="{232967B6-BB8C-4B84-AECF-4474B19EEDF3}"/>
              </a:ext>
            </a:extLst>
          </p:cNvPr>
          <p:cNvPicPr/>
          <p:nvPr/>
        </p:nvPicPr>
        <p:blipFill rotWithShape="1">
          <a:blip r:embed="rId2">
            <a:extLst>
              <a:ext uri="{28A0092B-C50C-407E-A947-70E740481C1C}">
                <a14:useLocalDpi xmlns:a14="http://schemas.microsoft.com/office/drawing/2010/main" val="0"/>
              </a:ext>
            </a:extLst>
          </a:blip>
          <a:srcRect r="38549"/>
          <a:stretch/>
        </p:blipFill>
        <p:spPr>
          <a:xfrm>
            <a:off x="1524001" y="-27384"/>
            <a:ext cx="5619135" cy="6428709"/>
          </a:xfrm>
          <a:prstGeom prst="rect">
            <a:avLst/>
          </a:prstGeom>
        </p:spPr>
      </p:pic>
      <p:sp>
        <p:nvSpPr>
          <p:cNvPr id="8" name="Rectangle 7"/>
          <p:cNvSpPr/>
          <p:nvPr/>
        </p:nvSpPr>
        <p:spPr>
          <a:xfrm>
            <a:off x="1524000" y="-27384"/>
            <a:ext cx="9144000" cy="648072"/>
          </a:xfrm>
          <a:prstGeom prst="rect">
            <a:avLst/>
          </a:prstGeom>
          <a:solidFill>
            <a:schemeClr val="tx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9" name="Title 1"/>
          <p:cNvSpPr txBox="1">
            <a:spLocks/>
          </p:cNvSpPr>
          <p:nvPr/>
        </p:nvSpPr>
        <p:spPr>
          <a:xfrm>
            <a:off x="1559496" y="49188"/>
            <a:ext cx="8229600" cy="1143000"/>
          </a:xfrm>
          <a:prstGeom prst="rect">
            <a:avLst/>
          </a:prstGeom>
        </p:spPr>
        <p:txBody>
          <a:bodyPr vert="horz"/>
          <a:lstStyle>
            <a:lvl1pPr algn="l" defTabSz="457200" rtl="0" eaLnBrk="1" latinLnBrk="0" hangingPunct="1">
              <a:spcBef>
                <a:spcPct val="0"/>
              </a:spcBef>
              <a:buNone/>
              <a:defRPr sz="2800" b="1" i="0" kern="1200" baseline="0">
                <a:solidFill>
                  <a:srgbClr val="676C5F"/>
                </a:solidFill>
                <a:latin typeface="Arial"/>
                <a:ea typeface="+mj-ea"/>
                <a:cs typeface="Calibri (Headings)"/>
              </a:defRPr>
            </a:lvl1pPr>
          </a:lstStyle>
          <a:p>
            <a:r>
              <a:rPr lang="en-ZA">
                <a:solidFill>
                  <a:prstClr val="white"/>
                </a:solidFill>
              </a:rPr>
              <a:t>POLICY ALIGNMENT for key policies in Africa</a:t>
            </a:r>
            <a:endParaRPr lang="en-GB" dirty="0">
              <a:solidFill>
                <a:prstClr val="white"/>
              </a:solidFill>
            </a:endParaRPr>
          </a:p>
        </p:txBody>
      </p:sp>
    </p:spTree>
    <p:extLst>
      <p:ext uri="{BB962C8B-B14F-4D97-AF65-F5344CB8AC3E}">
        <p14:creationId xmlns:p14="http://schemas.microsoft.com/office/powerpoint/2010/main" val="1586358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Date Placeholder 4"/>
          <p:cNvSpPr>
            <a:spLocks noGrp="1"/>
          </p:cNvSpPr>
          <p:nvPr>
            <p:ph type="dt" sz="half" idx="2"/>
          </p:nvPr>
        </p:nvSpPr>
        <p:spPr/>
        <p:txBody>
          <a:bodyPr/>
          <a:lstStyle/>
          <a:p>
            <a:pPr defTabSz="457200"/>
            <a:r>
              <a:rPr lang="en-US"/>
              <a:t>The Intergovernmental Platform on Biodiversity and Ecosystem Services </a:t>
            </a:r>
            <a:endParaRPr lang="en-US" dirty="0"/>
          </a:p>
        </p:txBody>
      </p:sp>
      <p:sp>
        <p:nvSpPr>
          <p:cNvPr id="6" name="Footer Placeholder 5"/>
          <p:cNvSpPr>
            <a:spLocks noGrp="1"/>
          </p:cNvSpPr>
          <p:nvPr>
            <p:ph type="ftr" sz="quarter" idx="3"/>
          </p:nvPr>
        </p:nvSpPr>
        <p:spPr/>
        <p:txBody>
          <a:bodyPr/>
          <a:lstStyle/>
          <a:p>
            <a:pPr defTabSz="457200"/>
            <a:r>
              <a:rPr lang="en-US"/>
              <a:t>www.ipbes.net</a:t>
            </a:r>
            <a:endParaRPr lang="en-US" dirty="0"/>
          </a:p>
        </p:txBody>
      </p:sp>
      <p:pic>
        <p:nvPicPr>
          <p:cNvPr id="7" name="Picture 6">
            <a:extLst>
              <a:ext uri="{FF2B5EF4-FFF2-40B4-BE49-F238E27FC236}">
                <a16:creationId xmlns:a16="http://schemas.microsoft.com/office/drawing/2014/main" id="{232967B6-BB8C-4B84-AECF-4474B19EEDF3}"/>
              </a:ext>
            </a:extLst>
          </p:cNvPr>
          <p:cNvPicPr/>
          <p:nvPr/>
        </p:nvPicPr>
        <p:blipFill>
          <a:blip r:embed="rId2">
            <a:extLst>
              <a:ext uri="{28A0092B-C50C-407E-A947-70E740481C1C}">
                <a14:useLocalDpi xmlns:a14="http://schemas.microsoft.com/office/drawing/2010/main" val="0"/>
              </a:ext>
            </a:extLst>
          </a:blip>
          <a:stretch>
            <a:fillRect/>
          </a:stretch>
        </p:blipFill>
        <p:spPr>
          <a:xfrm>
            <a:off x="1524000" y="-27384"/>
            <a:ext cx="9144000" cy="6428709"/>
          </a:xfrm>
          <a:prstGeom prst="rect">
            <a:avLst/>
          </a:prstGeom>
        </p:spPr>
      </p:pic>
      <p:sp>
        <p:nvSpPr>
          <p:cNvPr id="8" name="Rectangle 7"/>
          <p:cNvSpPr/>
          <p:nvPr/>
        </p:nvSpPr>
        <p:spPr>
          <a:xfrm>
            <a:off x="1524000" y="-27384"/>
            <a:ext cx="5580112" cy="648072"/>
          </a:xfrm>
          <a:prstGeom prst="rect">
            <a:avLst/>
          </a:prstGeom>
          <a:solidFill>
            <a:schemeClr val="tx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9" name="Title 1"/>
          <p:cNvSpPr txBox="1">
            <a:spLocks/>
          </p:cNvSpPr>
          <p:nvPr/>
        </p:nvSpPr>
        <p:spPr>
          <a:xfrm>
            <a:off x="1559496" y="49188"/>
            <a:ext cx="3960440" cy="1143000"/>
          </a:xfrm>
          <a:prstGeom prst="rect">
            <a:avLst/>
          </a:prstGeom>
        </p:spPr>
        <p:txBody>
          <a:bodyPr vert="horz"/>
          <a:lstStyle>
            <a:lvl1pPr algn="l" defTabSz="457200" rtl="0" eaLnBrk="1" latinLnBrk="0" hangingPunct="1">
              <a:spcBef>
                <a:spcPct val="0"/>
              </a:spcBef>
              <a:buNone/>
              <a:defRPr sz="2800" b="1" i="0" kern="1200" baseline="0">
                <a:solidFill>
                  <a:srgbClr val="676C5F"/>
                </a:solidFill>
                <a:latin typeface="Arial"/>
                <a:ea typeface="+mj-ea"/>
                <a:cs typeface="Calibri (Headings)"/>
              </a:defRPr>
            </a:lvl1pPr>
          </a:lstStyle>
          <a:p>
            <a:r>
              <a:rPr lang="en-ZA" dirty="0">
                <a:solidFill>
                  <a:prstClr val="white"/>
                </a:solidFill>
              </a:rPr>
              <a:t>POLICY ALIGNMENT</a:t>
            </a:r>
            <a:endParaRPr lang="en-GB" dirty="0">
              <a:solidFill>
                <a:prstClr val="white"/>
              </a:solidFill>
            </a:endParaRPr>
          </a:p>
        </p:txBody>
      </p:sp>
    </p:spTree>
    <p:extLst>
      <p:ext uri="{BB962C8B-B14F-4D97-AF65-F5344CB8AC3E}">
        <p14:creationId xmlns:p14="http://schemas.microsoft.com/office/powerpoint/2010/main" val="116154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2"/>
          </p:nvPr>
        </p:nvSpPr>
        <p:spPr>
          <a:xfrm>
            <a:off x="1981200" y="1527465"/>
            <a:ext cx="8468591" cy="2514600"/>
          </a:xfrm>
        </p:spPr>
        <p:txBody>
          <a:bodyPr>
            <a:normAutofit lnSpcReduction="10000"/>
          </a:bodyPr>
          <a:lstStyle/>
          <a:p>
            <a:r>
              <a:rPr lang="en-ZA" sz="2400" b="1" dirty="0">
                <a:solidFill>
                  <a:schemeClr val="accent3">
                    <a:lumMod val="50000"/>
                  </a:schemeClr>
                </a:solidFill>
                <a:latin typeface="Arial" panose="020B0604020202020204" pitchFamily="34" charset="0"/>
                <a:cs typeface="Arial" panose="020B0604020202020204" pitchFamily="34" charset="0"/>
              </a:rPr>
              <a:t>Achieving AU Agenda 2063, the SDGs, and the Aichi targets is unlikely in three out of five plausible futures considered. </a:t>
            </a:r>
            <a:r>
              <a:rPr lang="en-GB" sz="2400" b="1" dirty="0">
                <a:solidFill>
                  <a:schemeClr val="accent3">
                    <a:lumMod val="50000"/>
                  </a:schemeClr>
                </a:solidFill>
                <a:latin typeface="Arial" panose="020B0604020202020204" pitchFamily="34" charset="0"/>
                <a:cs typeface="Arial" panose="020B0604020202020204" pitchFamily="34" charset="0"/>
              </a:rPr>
              <a:t>Of the five possible scenarios explored, two (</a:t>
            </a:r>
            <a:r>
              <a:rPr lang="en-GB" sz="2400" b="1" dirty="0">
                <a:solidFill>
                  <a:srgbClr val="C00000"/>
                </a:solidFill>
                <a:latin typeface="Arial" panose="020B0604020202020204" pitchFamily="34" charset="0"/>
                <a:cs typeface="Arial" panose="020B0604020202020204" pitchFamily="34" charset="0"/>
              </a:rPr>
              <a:t>regional sustainability </a:t>
            </a:r>
            <a:r>
              <a:rPr lang="en-GB" sz="2400" b="1" dirty="0">
                <a:solidFill>
                  <a:schemeClr val="accent3">
                    <a:lumMod val="50000"/>
                  </a:schemeClr>
                </a:solidFill>
                <a:latin typeface="Arial" panose="020B0604020202020204" pitchFamily="34" charset="0"/>
                <a:cs typeface="Arial" panose="020B0604020202020204" pitchFamily="34" charset="0"/>
              </a:rPr>
              <a:t>and </a:t>
            </a:r>
            <a:r>
              <a:rPr lang="en-GB" sz="2400" b="1" dirty="0">
                <a:solidFill>
                  <a:srgbClr val="C00000"/>
                </a:solidFill>
                <a:latin typeface="Arial" panose="020B0604020202020204" pitchFamily="34" charset="0"/>
                <a:cs typeface="Arial" panose="020B0604020202020204" pitchFamily="34" charset="0"/>
              </a:rPr>
              <a:t>local sustainability</a:t>
            </a:r>
            <a:r>
              <a:rPr lang="en-GB" sz="2400" b="1" dirty="0">
                <a:solidFill>
                  <a:schemeClr val="accent3">
                    <a:lumMod val="50000"/>
                  </a:schemeClr>
                </a:solidFill>
                <a:latin typeface="Arial" panose="020B0604020202020204" pitchFamily="34" charset="0"/>
                <a:cs typeface="Arial" panose="020B0604020202020204" pitchFamily="34" charset="0"/>
              </a:rPr>
              <a:t>) are identified as the most likely paths to meet Africa’s economic, social and environmental development aspirations</a:t>
            </a:r>
          </a:p>
          <a:p>
            <a:endParaRPr lang="en-ZA" sz="2400" b="1" dirty="0">
              <a:solidFill>
                <a:schemeClr val="accent3">
                  <a:lumMod val="50000"/>
                </a:schemeClr>
              </a:solidFill>
              <a:latin typeface="Arial" panose="020B0604020202020204" pitchFamily="34" charset="0"/>
              <a:cs typeface="Arial" panose="020B0604020202020204" pitchFamily="34" charset="0"/>
            </a:endParaRPr>
          </a:p>
          <a:p>
            <a:endParaRPr lang="en-ZA" sz="2400" b="1" dirty="0">
              <a:solidFill>
                <a:schemeClr val="accent3">
                  <a:lumMod val="50000"/>
                </a:schemeClr>
              </a:solidFill>
              <a:latin typeface="Arial" panose="020B0604020202020204" pitchFamily="34" charset="0"/>
              <a:cs typeface="Arial" panose="020B0604020202020204" pitchFamily="34" charset="0"/>
            </a:endParaRPr>
          </a:p>
          <a:p>
            <a:endParaRPr lang="en-ZA" sz="2400" b="1" dirty="0">
              <a:solidFill>
                <a:schemeClr val="accent3">
                  <a:lumMod val="5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2288647" y="4842165"/>
            <a:ext cx="877338" cy="86244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saturation sat="282000"/>
                    </a14:imgEffect>
                    <a14:imgEffect>
                      <a14:brightnessContrast contrast="-48000"/>
                    </a14:imgEffect>
                  </a14:imgLayer>
                </a14:imgProps>
              </a:ext>
            </a:extLst>
          </a:blip>
          <a:stretch>
            <a:fillRect/>
          </a:stretch>
        </p:blipFill>
        <p:spPr>
          <a:xfrm>
            <a:off x="7455228" y="4842164"/>
            <a:ext cx="862211" cy="862444"/>
          </a:xfrm>
          <a:prstGeom prst="rect">
            <a:avLst/>
          </a:prstGeom>
        </p:spPr>
      </p:pic>
      <p:pic>
        <p:nvPicPr>
          <p:cNvPr id="11" name="Picture 10"/>
          <p:cNvPicPr>
            <a:picLocks noChangeAspect="1"/>
          </p:cNvPicPr>
          <p:nvPr/>
        </p:nvPicPr>
        <p:blipFill>
          <a:blip r:embed="rId6"/>
          <a:stretch>
            <a:fillRect/>
          </a:stretch>
        </p:blipFill>
        <p:spPr>
          <a:xfrm>
            <a:off x="3953916" y="4842164"/>
            <a:ext cx="854649" cy="862445"/>
          </a:xfrm>
          <a:prstGeom prst="rect">
            <a:avLst/>
          </a:prstGeom>
        </p:spPr>
      </p:pic>
      <p:pic>
        <p:nvPicPr>
          <p:cNvPr id="12" name="Picture 11"/>
          <p:cNvPicPr>
            <a:picLocks noChangeAspect="1"/>
          </p:cNvPicPr>
          <p:nvPr/>
        </p:nvPicPr>
        <p:blipFill>
          <a:blip r:embed="rId7"/>
          <a:stretch>
            <a:fillRect/>
          </a:stretch>
        </p:blipFill>
        <p:spPr>
          <a:xfrm>
            <a:off x="5683818" y="4842163"/>
            <a:ext cx="892464" cy="862445"/>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9147022" y="4842164"/>
            <a:ext cx="922718" cy="862446"/>
          </a:xfrm>
          <a:prstGeom prst="rect">
            <a:avLst/>
          </a:prstGeom>
        </p:spPr>
      </p:pic>
      <p:sp>
        <p:nvSpPr>
          <p:cNvPr id="14" name="Rectangle 13"/>
          <p:cNvSpPr/>
          <p:nvPr/>
        </p:nvSpPr>
        <p:spPr>
          <a:xfrm>
            <a:off x="1981200" y="5997589"/>
            <a:ext cx="1496291" cy="246221"/>
          </a:xfrm>
          <a:prstGeom prst="rect">
            <a:avLst/>
          </a:prstGeom>
        </p:spPr>
        <p:txBody>
          <a:bodyPr wrap="square">
            <a:spAutoFit/>
          </a:bodyPr>
          <a:lstStyle/>
          <a:p>
            <a:pPr defTabSz="457200"/>
            <a:r>
              <a:rPr lang="en-ZA" sz="1000">
                <a:solidFill>
                  <a:prstClr val="black"/>
                </a:solidFill>
                <a:latin typeface="Arial Black" panose="020B0A04020102020204" pitchFamily="34" charset="0"/>
              </a:rPr>
              <a:t>The Market Forces</a:t>
            </a:r>
            <a:endParaRPr lang="en-ZA" sz="2400" dirty="0">
              <a:solidFill>
                <a:prstClr val="black"/>
              </a:solidFill>
              <a:latin typeface="Arial Black" panose="020B0A04020102020204" pitchFamily="34" charset="0"/>
            </a:endParaRPr>
          </a:p>
        </p:txBody>
      </p:sp>
      <p:sp>
        <p:nvSpPr>
          <p:cNvPr id="15" name="Rectangle 14"/>
          <p:cNvSpPr/>
          <p:nvPr/>
        </p:nvSpPr>
        <p:spPr>
          <a:xfrm>
            <a:off x="3825156" y="6011000"/>
            <a:ext cx="1160895" cy="246221"/>
          </a:xfrm>
          <a:prstGeom prst="rect">
            <a:avLst/>
          </a:prstGeom>
        </p:spPr>
        <p:txBody>
          <a:bodyPr wrap="none">
            <a:spAutoFit/>
          </a:bodyPr>
          <a:lstStyle/>
          <a:p>
            <a:pPr defTabSz="457200"/>
            <a:r>
              <a:rPr lang="en-ZA" sz="1000" dirty="0">
                <a:solidFill>
                  <a:prstClr val="black"/>
                </a:solidFill>
                <a:latin typeface="Arial Black" panose="020B0A04020102020204" pitchFamily="34" charset="0"/>
              </a:rPr>
              <a:t>Policy Reform</a:t>
            </a:r>
            <a:endParaRPr lang="en-ZA" sz="2400" dirty="0">
              <a:solidFill>
                <a:prstClr val="black"/>
              </a:solidFill>
              <a:latin typeface="Arial Black" panose="020B0A04020102020204" pitchFamily="34" charset="0"/>
            </a:endParaRPr>
          </a:p>
        </p:txBody>
      </p:sp>
      <p:sp>
        <p:nvSpPr>
          <p:cNvPr id="16" name="Rectangle 15"/>
          <p:cNvSpPr/>
          <p:nvPr/>
        </p:nvSpPr>
        <p:spPr>
          <a:xfrm>
            <a:off x="5382530" y="6001895"/>
            <a:ext cx="1518364" cy="246221"/>
          </a:xfrm>
          <a:prstGeom prst="rect">
            <a:avLst/>
          </a:prstGeom>
        </p:spPr>
        <p:txBody>
          <a:bodyPr wrap="none">
            <a:spAutoFit/>
          </a:bodyPr>
          <a:lstStyle/>
          <a:p>
            <a:pPr defTabSz="457200"/>
            <a:r>
              <a:rPr lang="en-ZA" sz="1000" dirty="0">
                <a:solidFill>
                  <a:prstClr val="black"/>
                </a:solidFill>
                <a:latin typeface="Arial Black" panose="020B0A04020102020204" pitchFamily="34" charset="0"/>
              </a:rPr>
              <a:t>The Fortress World</a:t>
            </a:r>
            <a:endParaRPr lang="en-ZA" sz="2400" dirty="0">
              <a:solidFill>
                <a:prstClr val="black"/>
              </a:solidFill>
              <a:latin typeface="Arial Black" panose="020B0A04020102020204" pitchFamily="34" charset="0"/>
            </a:endParaRPr>
          </a:p>
        </p:txBody>
      </p:sp>
      <p:sp>
        <p:nvSpPr>
          <p:cNvPr id="17" name="Rectangle 16"/>
          <p:cNvSpPr/>
          <p:nvPr/>
        </p:nvSpPr>
        <p:spPr>
          <a:xfrm>
            <a:off x="6996405" y="5983879"/>
            <a:ext cx="1802096" cy="246221"/>
          </a:xfrm>
          <a:prstGeom prst="rect">
            <a:avLst/>
          </a:prstGeom>
        </p:spPr>
        <p:txBody>
          <a:bodyPr wrap="none">
            <a:spAutoFit/>
          </a:bodyPr>
          <a:lstStyle/>
          <a:p>
            <a:pPr defTabSz="457200"/>
            <a:r>
              <a:rPr lang="en-ZA" sz="1000" dirty="0">
                <a:solidFill>
                  <a:srgbClr val="C00000"/>
                </a:solidFill>
                <a:latin typeface="Arial Black" panose="020B0A04020102020204" pitchFamily="34" charset="0"/>
              </a:rPr>
              <a:t>Regional Sustainability</a:t>
            </a:r>
            <a:endParaRPr lang="en-ZA" sz="2400" dirty="0">
              <a:solidFill>
                <a:srgbClr val="C00000"/>
              </a:solidFill>
              <a:latin typeface="Arial Black" panose="020B0A04020102020204" pitchFamily="34" charset="0"/>
            </a:endParaRPr>
          </a:p>
        </p:txBody>
      </p:sp>
      <p:sp>
        <p:nvSpPr>
          <p:cNvPr id="18" name="Rectangle 17"/>
          <p:cNvSpPr/>
          <p:nvPr/>
        </p:nvSpPr>
        <p:spPr>
          <a:xfrm>
            <a:off x="8805935" y="5987691"/>
            <a:ext cx="1574470" cy="246221"/>
          </a:xfrm>
          <a:prstGeom prst="rect">
            <a:avLst/>
          </a:prstGeom>
        </p:spPr>
        <p:txBody>
          <a:bodyPr wrap="none">
            <a:spAutoFit/>
          </a:bodyPr>
          <a:lstStyle/>
          <a:p>
            <a:pPr defTabSz="457200"/>
            <a:r>
              <a:rPr lang="en-ZA" sz="1000" dirty="0">
                <a:solidFill>
                  <a:srgbClr val="C00000"/>
                </a:solidFill>
                <a:latin typeface="Arial Black" panose="020B0A04020102020204" pitchFamily="34" charset="0"/>
              </a:rPr>
              <a:t>Local Sustainability</a:t>
            </a:r>
            <a:endParaRPr lang="en-ZA" sz="2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142104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59948" y="996787"/>
            <a:ext cx="8893752" cy="4732068"/>
          </a:xfrm>
          <a:prstGeom prst="rect">
            <a:avLst/>
          </a:prstGeom>
        </p:spPr>
      </p:pic>
      <p:pic>
        <p:nvPicPr>
          <p:cNvPr id="7" name="Picture 6"/>
          <p:cNvPicPr>
            <a:picLocks noChangeAspect="1"/>
          </p:cNvPicPr>
          <p:nvPr/>
        </p:nvPicPr>
        <p:blipFill>
          <a:blip r:embed="rId3"/>
          <a:stretch>
            <a:fillRect/>
          </a:stretch>
        </p:blipFill>
        <p:spPr>
          <a:xfrm>
            <a:off x="1659948" y="5728855"/>
            <a:ext cx="8893752" cy="666750"/>
          </a:xfrm>
          <a:prstGeom prst="rect">
            <a:avLst/>
          </a:prstGeom>
        </p:spPr>
      </p:pic>
    </p:spTree>
    <p:extLst>
      <p:ext uri="{BB962C8B-B14F-4D97-AF65-F5344CB8AC3E}">
        <p14:creationId xmlns:p14="http://schemas.microsoft.com/office/powerpoint/2010/main" val="7277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9864" y="597719"/>
            <a:ext cx="8832272" cy="6177154"/>
          </a:xfrm>
          <a:prstGeom prst="rect">
            <a:avLst/>
          </a:prstGeom>
        </p:spPr>
      </p:pic>
    </p:spTree>
    <p:extLst>
      <p:ext uri="{BB962C8B-B14F-4D97-AF65-F5344CB8AC3E}">
        <p14:creationId xmlns:p14="http://schemas.microsoft.com/office/powerpoint/2010/main" val="154668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4034A6D-3146-0632-3293-661411700E83}"/>
              </a:ext>
            </a:extLst>
          </p:cNvPr>
          <p:cNvSpPr>
            <a:spLocks noGrp="1" noChangeArrowheads="1"/>
          </p:cNvSpPr>
          <p:nvPr>
            <p:ph type="title"/>
          </p:nvPr>
        </p:nvSpPr>
        <p:spPr/>
        <p:txBody>
          <a:bodyPr/>
          <a:lstStyle/>
          <a:p>
            <a:pPr eaLnBrk="1" hangingPunct="1"/>
            <a:r>
              <a:rPr lang="en-US" altLang="en-US"/>
              <a:t>Direct drivers growing in intensity</a:t>
            </a:r>
          </a:p>
        </p:txBody>
      </p:sp>
      <p:sp>
        <p:nvSpPr>
          <p:cNvPr id="65539" name="Rectangle 8">
            <a:extLst>
              <a:ext uri="{FF2B5EF4-FFF2-40B4-BE49-F238E27FC236}">
                <a16:creationId xmlns:a16="http://schemas.microsoft.com/office/drawing/2014/main" id="{5EAD1E70-AF42-F45E-3312-337D5DFDCF4B}"/>
              </a:ext>
            </a:extLst>
          </p:cNvPr>
          <p:cNvSpPr>
            <a:spLocks noGrp="1" noChangeArrowheads="1"/>
          </p:cNvSpPr>
          <p:nvPr>
            <p:ph type="body" sz="half" idx="1"/>
          </p:nvPr>
        </p:nvSpPr>
        <p:spPr>
          <a:xfrm>
            <a:off x="7170738" y="1585913"/>
            <a:ext cx="3149600" cy="4978400"/>
          </a:xfrm>
        </p:spPr>
        <p:txBody>
          <a:bodyPr/>
          <a:lstStyle/>
          <a:p>
            <a:pPr marL="0" indent="0" eaLnBrk="1" hangingPunct="1"/>
            <a:r>
              <a:rPr lang="en-US" altLang="en-US" sz="1600" dirty="0"/>
              <a:t>Most direct drivers of degradation in ecosystem services remain constant or are growing in intensity in most ecosystems</a:t>
            </a:r>
          </a:p>
        </p:txBody>
      </p:sp>
      <p:pic>
        <p:nvPicPr>
          <p:cNvPr id="65540" name="Picture 12" descr="sdm-gene-13-matrix">
            <a:extLst>
              <a:ext uri="{FF2B5EF4-FFF2-40B4-BE49-F238E27FC236}">
                <a16:creationId xmlns:a16="http://schemas.microsoft.com/office/drawing/2014/main" id="{0FC6154F-D2FD-75F5-E900-04692786F06E}"/>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60028" y="1450935"/>
            <a:ext cx="4866235" cy="5080041"/>
          </a:xfrm>
          <a:noFill/>
        </p:spPr>
      </p:pic>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6735" y="5307588"/>
            <a:ext cx="1563688" cy="1252538"/>
          </a:xfrm>
          <a:prstGeom prst="rect">
            <a:avLst/>
          </a:prstGeom>
        </p:spPr>
        <p:txBody>
          <a:bodyPr anchor="b"/>
          <a:lstStyle>
            <a:lvl1pPr algn="l">
              <a:defRPr sz="2400" b="1">
                <a:solidFill>
                  <a:schemeClr val="bg1"/>
                </a:solidFill>
                <a:latin typeface="Arial"/>
              </a:defRPr>
            </a:lvl1pPr>
          </a:lstStyle>
          <a:p>
            <a:pPr algn="r" defTabSz="457200">
              <a:spcBef>
                <a:spcPct val="0"/>
              </a:spcBef>
              <a:defRPr/>
            </a:pPr>
            <a:r>
              <a:rPr lang="en-US" sz="7200" dirty="0">
                <a:solidFill>
                  <a:srgbClr val="C0D886"/>
                </a:solidFill>
              </a:rPr>
              <a:t>4.</a:t>
            </a:r>
          </a:p>
        </p:txBody>
      </p:sp>
      <p:pic>
        <p:nvPicPr>
          <p:cNvPr id="7" name="iStock-580129668.jpg" descr="/Users/golf/Desktop/170208 AW IPBES5 PowerPoint Template/Images/iStock-580129668.jpg"/>
          <p:cNvPicPr>
            <a:picLocks noGrp="1" noChangeAspect="1"/>
          </p:cNvPicPr>
          <p:nvPr>
            <p:ph type="pic" idx="1"/>
          </p:nvPr>
        </p:nvPicPr>
        <p:blipFill>
          <a:blip r:embed="rId2" r:link="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A5312E3-AADF-43F1-9542-19248B136F01}"/>
              </a:ext>
            </a:extLst>
          </p:cNvPr>
          <p:cNvSpPr>
            <a:spLocks noGrp="1"/>
          </p:cNvSpPr>
          <p:nvPr>
            <p:ph type="title"/>
          </p:nvPr>
        </p:nvSpPr>
        <p:spPr>
          <a:xfrm>
            <a:off x="3082638" y="5792500"/>
            <a:ext cx="5683827" cy="566738"/>
          </a:xfrm>
        </p:spPr>
        <p:txBody>
          <a:bodyPr>
            <a:noAutofit/>
          </a:bodyPr>
          <a:lstStyle/>
          <a:p>
            <a:r>
              <a:rPr lang="en-ZA" sz="4200" dirty="0">
                <a:latin typeface="Arial Black" panose="020B0A04020102020204" pitchFamily="34" charset="0"/>
              </a:rPr>
              <a:t>Africa has options</a:t>
            </a:r>
            <a:endParaRPr lang="en-US" sz="4200" dirty="0"/>
          </a:p>
        </p:txBody>
      </p:sp>
    </p:spTree>
    <p:extLst>
      <p:ext uri="{BB962C8B-B14F-4D97-AF65-F5344CB8AC3E}">
        <p14:creationId xmlns:p14="http://schemas.microsoft.com/office/powerpoint/2010/main" val="3856618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9083" y="883229"/>
            <a:ext cx="8863445" cy="1417638"/>
          </a:xfrm>
        </p:spPr>
        <p:txBody>
          <a:bodyPr>
            <a:noAutofit/>
          </a:bodyPr>
          <a:lstStyle/>
          <a:p>
            <a:r>
              <a:rPr lang="en-GB" sz="2000" dirty="0">
                <a:solidFill>
                  <a:schemeClr val="tx1">
                    <a:lumMod val="65000"/>
                    <a:lumOff val="35000"/>
                  </a:schemeClr>
                </a:solidFill>
                <a:latin typeface="Arial" panose="020B0604020202020204" pitchFamily="34" charset="0"/>
                <a:cs typeface="Arial" panose="020B0604020202020204" pitchFamily="34" charset="0"/>
              </a:rPr>
              <a:t>Measures taken to protect biodiversity by African Governments, such as expansion of protected areas, control of invasive alien species, restoration of ecosystems and control of invasive alien species, have already contributed to the recovery of some threatened species.</a:t>
            </a:r>
            <a:endParaRPr lang="en-ZA" sz="2000" dirty="0"/>
          </a:p>
        </p:txBody>
      </p:sp>
      <p:pic>
        <p:nvPicPr>
          <p:cNvPr id="4" name="Content Placeholder 3"/>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8390" r="4364"/>
          <a:stretch/>
        </p:blipFill>
        <p:spPr>
          <a:xfrm>
            <a:off x="1569948" y="2664432"/>
            <a:ext cx="5101937" cy="3356264"/>
          </a:xfrm>
          <a:prstGeom prst="rect">
            <a:avLst/>
          </a:prstGeom>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3202" y="2664432"/>
            <a:ext cx="4034798" cy="1728326"/>
          </a:xfrm>
          <a:prstGeom prst="rect">
            <a:avLst/>
          </a:prstGeom>
        </p:spPr>
      </p:pic>
      <p:pic>
        <p:nvPicPr>
          <p:cNvPr id="7"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9202" y="4392758"/>
            <a:ext cx="2398799" cy="1627938"/>
          </a:xfrm>
          <a:prstGeom prst="rect">
            <a:avLst/>
          </a:prstGeom>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3202" y="4386390"/>
            <a:ext cx="2038428" cy="163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828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CB5D-9367-A870-57D7-BA21CDDC2DFA}"/>
              </a:ext>
            </a:extLst>
          </p:cNvPr>
          <p:cNvSpPr>
            <a:spLocks noGrp="1"/>
          </p:cNvSpPr>
          <p:nvPr>
            <p:ph type="title"/>
          </p:nvPr>
        </p:nvSpPr>
        <p:spPr/>
        <p:txBody>
          <a:bodyPr/>
          <a:lstStyle/>
          <a:p>
            <a:r>
              <a:rPr lang="en-KE" b="1" dirty="0">
                <a:solidFill>
                  <a:schemeClr val="accent2">
                    <a:lumMod val="50000"/>
                  </a:schemeClr>
                </a:solidFill>
                <a:latin typeface="Gill Sans MT" panose="020B0502020104020203" pitchFamily="34" charset="77"/>
              </a:rPr>
              <a:t>Community engagements in biodiversity conservation</a:t>
            </a:r>
          </a:p>
        </p:txBody>
      </p:sp>
      <p:sp>
        <p:nvSpPr>
          <p:cNvPr id="3" name="Text Placeholder 2">
            <a:extLst>
              <a:ext uri="{FF2B5EF4-FFF2-40B4-BE49-F238E27FC236}">
                <a16:creationId xmlns:a16="http://schemas.microsoft.com/office/drawing/2014/main" id="{1B5D3B93-511E-BB5C-75AB-39083DAB3871}"/>
              </a:ext>
            </a:extLst>
          </p:cNvPr>
          <p:cNvSpPr>
            <a:spLocks noGrp="1"/>
          </p:cNvSpPr>
          <p:nvPr>
            <p:ph type="body" idx="1"/>
          </p:nvPr>
        </p:nvSpPr>
        <p:spPr/>
        <p:txBody>
          <a:bodyPr/>
          <a:lstStyle/>
          <a:p>
            <a:r>
              <a:rPr lang="en-KE" dirty="0">
                <a:solidFill>
                  <a:srgbClr val="002060"/>
                </a:solidFill>
                <a:latin typeface="Gill Sans MT" panose="020B0502020104020203" pitchFamily="34" charset="77"/>
              </a:rPr>
              <a:t>Community-Based Natural Resource Management (CBNRM) </a:t>
            </a:r>
          </a:p>
        </p:txBody>
      </p:sp>
    </p:spTree>
    <p:extLst>
      <p:ext uri="{BB962C8B-B14F-4D97-AF65-F5344CB8AC3E}">
        <p14:creationId xmlns:p14="http://schemas.microsoft.com/office/powerpoint/2010/main" val="3576242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B0FC001-9752-4C49-A72A-DA459F11E862}"/>
              </a:ext>
            </a:extLst>
          </p:cNvPr>
          <p:cNvSpPr txBox="1"/>
          <p:nvPr/>
        </p:nvSpPr>
        <p:spPr>
          <a:xfrm>
            <a:off x="498104" y="2216077"/>
            <a:ext cx="2938859" cy="458715"/>
          </a:xfrm>
          <a:prstGeom prst="rect">
            <a:avLst/>
          </a:prstGeom>
          <a:noFill/>
        </p:spPr>
        <p:txBody>
          <a:bodyPr wrap="square" rtlCol="0">
            <a:spAutoFit/>
          </a:bodyPr>
          <a:lstStyle/>
          <a:p>
            <a:r>
              <a:rPr lang="en-US" sz="2381" dirty="0"/>
              <a:t>Albertine Rift Forests</a:t>
            </a:r>
          </a:p>
        </p:txBody>
      </p:sp>
      <p:sp>
        <p:nvSpPr>
          <p:cNvPr id="19" name="TextBox 18">
            <a:extLst>
              <a:ext uri="{FF2B5EF4-FFF2-40B4-BE49-F238E27FC236}">
                <a16:creationId xmlns:a16="http://schemas.microsoft.com/office/drawing/2014/main" id="{D88D881B-F0E6-694B-806F-69044B6A5B71}"/>
              </a:ext>
            </a:extLst>
          </p:cNvPr>
          <p:cNvSpPr txBox="1"/>
          <p:nvPr/>
        </p:nvSpPr>
        <p:spPr>
          <a:xfrm>
            <a:off x="498104" y="2798757"/>
            <a:ext cx="3465367" cy="2209836"/>
          </a:xfrm>
          <a:prstGeom prst="rect">
            <a:avLst/>
          </a:prstGeom>
          <a:noFill/>
        </p:spPr>
        <p:txBody>
          <a:bodyPr wrap="square" rtlCol="0">
            <a:spAutoFit/>
          </a:bodyPr>
          <a:lstStyle/>
          <a:p>
            <a:r>
              <a:rPr lang="en-US" sz="1720" b="1" dirty="0">
                <a:latin typeface="Gill Sans MT" panose="020B0502020104020203" pitchFamily="34" charset="77"/>
              </a:rPr>
              <a:t>Potential enterprises</a:t>
            </a:r>
          </a:p>
          <a:p>
            <a:pPr fontAlgn="base"/>
            <a:r>
              <a:rPr lang="en-US" sz="1720" dirty="0">
                <a:latin typeface="Gill Sans MT" panose="020B0502020104020203" pitchFamily="34" charset="77"/>
              </a:rPr>
              <a:t>sustainable </a:t>
            </a:r>
            <a:r>
              <a:rPr lang="en-US" sz="1720" dirty="0" err="1">
                <a:latin typeface="Gill Sans MT" panose="020B0502020104020203" pitchFamily="34" charset="77"/>
              </a:rPr>
              <a:t>silvoarable</a:t>
            </a:r>
            <a:r>
              <a:rPr lang="en-US" sz="1720" dirty="0">
                <a:latin typeface="Gill Sans MT" panose="020B0502020104020203" pitchFamily="34" charset="77"/>
              </a:rPr>
              <a:t> agroforestry with non-timber forest products * handicrafts * mushroom * apiary * dairy * renewable energy * eco- and cultural tourism + PES + savings &amp; loans </a:t>
            </a:r>
          </a:p>
          <a:p>
            <a:endParaRPr lang="en-US" sz="1720" dirty="0">
              <a:latin typeface="Gill Sans MT" panose="020B0502020104020203" pitchFamily="34" charset="77"/>
            </a:endParaRPr>
          </a:p>
        </p:txBody>
      </p:sp>
      <p:sp>
        <p:nvSpPr>
          <p:cNvPr id="22" name="TextBox 21">
            <a:extLst>
              <a:ext uri="{FF2B5EF4-FFF2-40B4-BE49-F238E27FC236}">
                <a16:creationId xmlns:a16="http://schemas.microsoft.com/office/drawing/2014/main" id="{92008C22-22C5-4F4E-8193-7EA5C8DFE762}"/>
              </a:ext>
            </a:extLst>
          </p:cNvPr>
          <p:cNvSpPr txBox="1"/>
          <p:nvPr/>
        </p:nvSpPr>
        <p:spPr>
          <a:xfrm>
            <a:off x="4349391" y="2226687"/>
            <a:ext cx="3292947" cy="458715"/>
          </a:xfrm>
          <a:prstGeom prst="rect">
            <a:avLst/>
          </a:prstGeom>
          <a:noFill/>
        </p:spPr>
        <p:txBody>
          <a:bodyPr wrap="square" rtlCol="0">
            <a:spAutoFit/>
          </a:bodyPr>
          <a:lstStyle/>
          <a:p>
            <a:r>
              <a:rPr lang="en-US" sz="2381" dirty="0"/>
              <a:t>Great East African Plains</a:t>
            </a:r>
          </a:p>
        </p:txBody>
      </p:sp>
      <p:sp>
        <p:nvSpPr>
          <p:cNvPr id="23" name="TextBox 22">
            <a:extLst>
              <a:ext uri="{FF2B5EF4-FFF2-40B4-BE49-F238E27FC236}">
                <a16:creationId xmlns:a16="http://schemas.microsoft.com/office/drawing/2014/main" id="{6D3AB754-4755-6840-9E50-66D4A6C3A0B4}"/>
              </a:ext>
            </a:extLst>
          </p:cNvPr>
          <p:cNvSpPr txBox="1"/>
          <p:nvPr/>
        </p:nvSpPr>
        <p:spPr>
          <a:xfrm>
            <a:off x="4349392" y="2809367"/>
            <a:ext cx="3465367" cy="2209836"/>
          </a:xfrm>
          <a:prstGeom prst="rect">
            <a:avLst/>
          </a:prstGeom>
          <a:noFill/>
        </p:spPr>
        <p:txBody>
          <a:bodyPr wrap="square" rtlCol="0">
            <a:spAutoFit/>
          </a:bodyPr>
          <a:lstStyle/>
          <a:p>
            <a:r>
              <a:rPr lang="en-US" sz="1720" b="1" dirty="0">
                <a:latin typeface="Gill Sans MT" panose="020B0502020104020203" pitchFamily="34" charset="77"/>
              </a:rPr>
              <a:t>Potential enterprises</a:t>
            </a:r>
          </a:p>
          <a:p>
            <a:pPr fontAlgn="base"/>
            <a:r>
              <a:rPr lang="en-US" sz="1720" dirty="0">
                <a:latin typeface="Gill Sans MT" panose="020B0502020104020203" pitchFamily="34" charset="77"/>
              </a:rPr>
              <a:t>sustainable </a:t>
            </a:r>
            <a:r>
              <a:rPr lang="en-US" sz="1720" dirty="0" err="1">
                <a:latin typeface="Gill Sans MT" panose="020B0502020104020203" pitchFamily="34" charset="77"/>
              </a:rPr>
              <a:t>silvopasture</a:t>
            </a:r>
            <a:r>
              <a:rPr lang="en-US" sz="1720" dirty="0">
                <a:latin typeface="Gill Sans MT" panose="020B0502020104020203" pitchFamily="34" charset="77"/>
              </a:rPr>
              <a:t> * apiary * eco- and cultural tourism * handicrafts * renewable energy * sustainable charcoal production + Biobanking (focus on endangered habitats and species) + savings &amp; loans </a:t>
            </a:r>
          </a:p>
        </p:txBody>
      </p:sp>
      <p:sp>
        <p:nvSpPr>
          <p:cNvPr id="24" name="TextBox 23">
            <a:extLst>
              <a:ext uri="{FF2B5EF4-FFF2-40B4-BE49-F238E27FC236}">
                <a16:creationId xmlns:a16="http://schemas.microsoft.com/office/drawing/2014/main" id="{20ACCC3B-BA2C-6B4B-875F-BBC4438C6B32}"/>
              </a:ext>
            </a:extLst>
          </p:cNvPr>
          <p:cNvSpPr txBox="1"/>
          <p:nvPr/>
        </p:nvSpPr>
        <p:spPr>
          <a:xfrm>
            <a:off x="8230778" y="2202812"/>
            <a:ext cx="3893202" cy="458715"/>
          </a:xfrm>
          <a:prstGeom prst="rect">
            <a:avLst/>
          </a:prstGeom>
          <a:noFill/>
        </p:spPr>
        <p:txBody>
          <a:bodyPr wrap="square" rtlCol="0">
            <a:spAutoFit/>
          </a:bodyPr>
          <a:lstStyle/>
          <a:p>
            <a:r>
              <a:rPr lang="en-US" sz="2381" dirty="0" err="1"/>
              <a:t>Rweru-Mugesera</a:t>
            </a:r>
            <a:r>
              <a:rPr lang="en-US" sz="2381" dirty="0"/>
              <a:t> Wetlands</a:t>
            </a:r>
          </a:p>
        </p:txBody>
      </p:sp>
      <p:sp>
        <p:nvSpPr>
          <p:cNvPr id="25" name="TextBox 24">
            <a:extLst>
              <a:ext uri="{FF2B5EF4-FFF2-40B4-BE49-F238E27FC236}">
                <a16:creationId xmlns:a16="http://schemas.microsoft.com/office/drawing/2014/main" id="{1F62C270-FAFF-F146-82D8-A66F8684B43E}"/>
              </a:ext>
            </a:extLst>
          </p:cNvPr>
          <p:cNvSpPr txBox="1"/>
          <p:nvPr/>
        </p:nvSpPr>
        <p:spPr>
          <a:xfrm>
            <a:off x="8257512" y="2833048"/>
            <a:ext cx="3249201" cy="1945148"/>
          </a:xfrm>
          <a:prstGeom prst="rect">
            <a:avLst/>
          </a:prstGeom>
          <a:noFill/>
        </p:spPr>
        <p:txBody>
          <a:bodyPr wrap="square" rtlCol="0">
            <a:spAutoFit/>
          </a:bodyPr>
          <a:lstStyle/>
          <a:p>
            <a:r>
              <a:rPr lang="en-US" sz="1720" b="1" dirty="0">
                <a:latin typeface="Gill Sans MT" panose="020B0502020104020203" pitchFamily="34" charset="77"/>
              </a:rPr>
              <a:t>Potential enterprises</a:t>
            </a:r>
          </a:p>
          <a:p>
            <a:r>
              <a:rPr lang="en-US" sz="1720" dirty="0">
                <a:latin typeface="Gill Sans MT" panose="020B0502020104020203" pitchFamily="34" charset="77"/>
              </a:rPr>
              <a:t>Sustainable agribusinesses * eco-friendly fish processing * handicrafts, renewable energy * and eco- and cultural tourism </a:t>
            </a:r>
          </a:p>
          <a:p>
            <a:r>
              <a:rPr lang="en-US" sz="1720" dirty="0">
                <a:latin typeface="Gill Sans MT" panose="020B0502020104020203" pitchFamily="34" charset="77"/>
              </a:rPr>
              <a:t>+  </a:t>
            </a:r>
            <a:r>
              <a:rPr lang="en-US" sz="1720" dirty="0" err="1">
                <a:latin typeface="Gill Sans MT" panose="020B0502020104020203" pitchFamily="34" charset="77"/>
              </a:rPr>
              <a:t>Wetlandbanking</a:t>
            </a:r>
            <a:r>
              <a:rPr lang="en-US" sz="1720" dirty="0">
                <a:latin typeface="Gill Sans MT" panose="020B0502020104020203" pitchFamily="34" charset="77"/>
              </a:rPr>
              <a:t> + savings &amp; loans </a:t>
            </a:r>
          </a:p>
        </p:txBody>
      </p:sp>
      <p:pic>
        <p:nvPicPr>
          <p:cNvPr id="30" name="Picture 29" descr="A picture containing tree, outdoor, plant, wood&#10;&#10;Description automatically generated">
            <a:extLst>
              <a:ext uri="{FF2B5EF4-FFF2-40B4-BE49-F238E27FC236}">
                <a16:creationId xmlns:a16="http://schemas.microsoft.com/office/drawing/2014/main" id="{15DAF50D-E335-9344-9C32-5A6DED19BA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21387" y="236249"/>
            <a:ext cx="3957186" cy="1895705"/>
          </a:xfrm>
          <a:prstGeom prst="rect">
            <a:avLst/>
          </a:prstGeom>
        </p:spPr>
      </p:pic>
      <p:pic>
        <p:nvPicPr>
          <p:cNvPr id="11" name="Picture 10" descr="A picture containing different, many, various, assortment&#10;&#10;Description automatically generated">
            <a:extLst>
              <a:ext uri="{FF2B5EF4-FFF2-40B4-BE49-F238E27FC236}">
                <a16:creationId xmlns:a16="http://schemas.microsoft.com/office/drawing/2014/main" id="{C26ADE34-01EA-4B1D-A02B-F73CFDA827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5"/>
          <a:stretch/>
        </p:blipFill>
        <p:spPr>
          <a:xfrm>
            <a:off x="498105" y="253279"/>
            <a:ext cx="3459977" cy="1861185"/>
          </a:xfrm>
          <a:prstGeom prst="rect">
            <a:avLst/>
          </a:prstGeom>
        </p:spPr>
      </p:pic>
      <p:sp>
        <p:nvSpPr>
          <p:cNvPr id="2" name="AutoShape 2">
            <a:extLst>
              <a:ext uri="{FF2B5EF4-FFF2-40B4-BE49-F238E27FC236}">
                <a16:creationId xmlns:a16="http://schemas.microsoft.com/office/drawing/2014/main" id="{57F4802C-0807-494A-B5FA-EA18EF256F00}"/>
              </a:ext>
            </a:extLst>
          </p:cNvPr>
          <p:cNvSpPr>
            <a:spLocks noChangeAspect="1" noChangeArrowheads="1"/>
          </p:cNvSpPr>
          <p:nvPr/>
        </p:nvSpPr>
        <p:spPr bwMode="auto">
          <a:xfrm>
            <a:off x="5894418" y="3227419"/>
            <a:ext cx="403165" cy="403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0949" tIns="60475" rIns="120949" bIns="60475" numCol="1" anchor="t" anchorCtr="0" compatLnSpc="1">
            <a:prstTxWarp prst="textNoShape">
              <a:avLst/>
            </a:prstTxWarp>
          </a:bodyPr>
          <a:lstStyle/>
          <a:p>
            <a:endParaRPr lang="en-US" sz="2381"/>
          </a:p>
        </p:txBody>
      </p:sp>
      <p:pic>
        <p:nvPicPr>
          <p:cNvPr id="1028" name="Picture 4">
            <a:extLst>
              <a:ext uri="{FF2B5EF4-FFF2-40B4-BE49-F238E27FC236}">
                <a16:creationId xmlns:a16="http://schemas.microsoft.com/office/drawing/2014/main" id="{9F23FB14-0F95-44C3-8D36-041F86BB8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777" y="236250"/>
            <a:ext cx="3275936" cy="1895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ED02C6-8A28-3D9F-D53D-479B3CDF47A3}"/>
              </a:ext>
            </a:extLst>
          </p:cNvPr>
          <p:cNvSpPr txBox="1"/>
          <p:nvPr/>
        </p:nvSpPr>
        <p:spPr>
          <a:xfrm>
            <a:off x="1098275" y="5421125"/>
            <a:ext cx="10398616" cy="584775"/>
          </a:xfrm>
          <a:prstGeom prst="rect">
            <a:avLst/>
          </a:prstGeom>
          <a:noFill/>
        </p:spPr>
        <p:txBody>
          <a:bodyPr wrap="none" rtlCol="0">
            <a:spAutoFit/>
          </a:bodyPr>
          <a:lstStyle/>
          <a:p>
            <a:r>
              <a:rPr lang="en-US" sz="3200" dirty="0">
                <a:solidFill>
                  <a:schemeClr val="accent2">
                    <a:lumMod val="50000"/>
                  </a:schemeClr>
                </a:solidFill>
                <a:latin typeface="Gill Sans MT" panose="020B0502020104020203" pitchFamily="34" charset="77"/>
              </a:rPr>
              <a:t>Natural resources remain central to rural people’s livelihoods</a:t>
            </a:r>
          </a:p>
        </p:txBody>
      </p:sp>
    </p:spTree>
    <p:extLst>
      <p:ext uri="{BB962C8B-B14F-4D97-AF65-F5344CB8AC3E}">
        <p14:creationId xmlns:p14="http://schemas.microsoft.com/office/powerpoint/2010/main" val="3638077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defTabSz="604738"/>
            <a:fld id="{60FEB5C5-97E6-6B45-BBE4-F2449473BB96}" type="datetime1">
              <a:rPr lang="en-US"/>
              <a:pPr defTabSz="604738"/>
              <a:t>5/25/22</a:t>
            </a:fld>
            <a:endParaRPr lang="en-US"/>
          </a:p>
        </p:txBody>
      </p:sp>
      <p:sp>
        <p:nvSpPr>
          <p:cNvPr id="4" name="Slide Number Placeholder 3"/>
          <p:cNvSpPr>
            <a:spLocks noGrp="1"/>
          </p:cNvSpPr>
          <p:nvPr>
            <p:ph type="sldNum" sz="quarter" idx="4"/>
          </p:nvPr>
        </p:nvSpPr>
        <p:spPr/>
        <p:txBody>
          <a:bodyPr/>
          <a:lstStyle/>
          <a:p>
            <a:pPr defTabSz="604738"/>
            <a:fld id="{42782948-4DBE-204D-AB9E-B65E067054AE}" type="slidenum">
              <a:rPr lang="en-US"/>
              <a:pPr defTabSz="604738"/>
              <a:t>24</a:t>
            </a:fld>
            <a:endParaRPr lang="en-US"/>
          </a:p>
        </p:txBody>
      </p:sp>
      <p:sp>
        <p:nvSpPr>
          <p:cNvPr id="6" name="Text Placeholder 5"/>
          <p:cNvSpPr>
            <a:spLocks noGrp="1"/>
          </p:cNvSpPr>
          <p:nvPr>
            <p:ph type="body" sz="quarter" idx="12"/>
          </p:nvPr>
        </p:nvSpPr>
        <p:spPr/>
        <p:txBody>
          <a:bodyPr/>
          <a:lstStyle/>
          <a:p>
            <a:endParaRPr lang="en-US" dirty="0"/>
          </a:p>
        </p:txBody>
      </p:sp>
      <p:sp>
        <p:nvSpPr>
          <p:cNvPr id="7" name="Title 6"/>
          <p:cNvSpPr>
            <a:spLocks noGrp="1"/>
          </p:cNvSpPr>
          <p:nvPr>
            <p:ph type="title"/>
          </p:nvPr>
        </p:nvSpPr>
        <p:spPr>
          <a:xfrm>
            <a:off x="882850" y="840920"/>
            <a:ext cx="5131257" cy="4211922"/>
          </a:xfrm>
        </p:spPr>
        <p:txBody>
          <a:bodyPr/>
          <a:lstStyle/>
          <a:p>
            <a:pPr marL="604738">
              <a:lnSpc>
                <a:spcPct val="107000"/>
              </a:lnSpc>
              <a:spcAft>
                <a:spcPts val="0"/>
              </a:spcAft>
            </a:pPr>
            <a:r>
              <a:rPr lang="en-US" sz="2800" dirty="0">
                <a:ea typeface="Times New Roman" panose="02020603050405020304" pitchFamily="18" charset="0"/>
                <a:cs typeface="Arial" panose="020B0604020202020204" pitchFamily="34" charset="0"/>
              </a:rPr>
              <a:t>Regional economic models consider wildlife as national government resources, while costs are borne by individual households, the outcome is a lack of or weak incentives, and/or benefit sharing guidelines from these benefits.</a:t>
            </a:r>
          </a:p>
        </p:txBody>
      </p:sp>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481" r="17481"/>
          <a:stretch>
            <a:fillRect/>
          </a:stretch>
        </p:blipFill>
        <p:spPr>
          <a:xfrm>
            <a:off x="6177894" y="203683"/>
            <a:ext cx="5763995" cy="6450636"/>
          </a:xfrm>
        </p:spPr>
      </p:pic>
    </p:spTree>
    <p:extLst>
      <p:ext uri="{BB962C8B-B14F-4D97-AF65-F5344CB8AC3E}">
        <p14:creationId xmlns:p14="http://schemas.microsoft.com/office/powerpoint/2010/main" val="25031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defTabSz="604738"/>
            <a:fld id="{60FEB5C5-97E6-6B45-BBE4-F2449473BB96}" type="datetime1">
              <a:rPr lang="en-US"/>
              <a:pPr defTabSz="604738"/>
              <a:t>5/25/22</a:t>
            </a:fld>
            <a:endParaRPr lang="en-US"/>
          </a:p>
        </p:txBody>
      </p:sp>
      <p:sp>
        <p:nvSpPr>
          <p:cNvPr id="4" name="Slide Number Placeholder 3"/>
          <p:cNvSpPr>
            <a:spLocks noGrp="1"/>
          </p:cNvSpPr>
          <p:nvPr>
            <p:ph type="sldNum" sz="quarter" idx="4"/>
          </p:nvPr>
        </p:nvSpPr>
        <p:spPr/>
        <p:txBody>
          <a:bodyPr/>
          <a:lstStyle/>
          <a:p>
            <a:pPr defTabSz="604738"/>
            <a:fld id="{42782948-4DBE-204D-AB9E-B65E067054AE}" type="slidenum">
              <a:rPr lang="en-US"/>
              <a:pPr defTabSz="604738"/>
              <a:t>25</a:t>
            </a:fld>
            <a:endParaRPr lang="en-US"/>
          </a:p>
        </p:txBody>
      </p:sp>
      <p:sp>
        <p:nvSpPr>
          <p:cNvPr id="6" name="Text Placeholder 5"/>
          <p:cNvSpPr>
            <a:spLocks noGrp="1"/>
          </p:cNvSpPr>
          <p:nvPr>
            <p:ph type="body" sz="quarter" idx="12"/>
          </p:nvPr>
        </p:nvSpPr>
        <p:spPr/>
        <p:txBody>
          <a:bodyPr/>
          <a:lstStyle/>
          <a:p>
            <a:endParaRPr lang="en-US"/>
          </a:p>
        </p:txBody>
      </p:sp>
      <p:sp>
        <p:nvSpPr>
          <p:cNvPr id="7" name="Title 6"/>
          <p:cNvSpPr>
            <a:spLocks noGrp="1"/>
          </p:cNvSpPr>
          <p:nvPr>
            <p:ph type="title"/>
          </p:nvPr>
        </p:nvSpPr>
        <p:spPr>
          <a:xfrm>
            <a:off x="713912" y="946846"/>
            <a:ext cx="4837977" cy="4000069"/>
          </a:xfrm>
        </p:spPr>
        <p:txBody>
          <a:bodyPr/>
          <a:lstStyle/>
          <a:p>
            <a:r>
              <a:rPr lang="en-GB" dirty="0"/>
              <a:t>There is an increasing shift from predominantly</a:t>
            </a:r>
            <a:br>
              <a:rPr lang="en-GB" dirty="0"/>
            </a:br>
            <a:r>
              <a:rPr lang="en-GB" dirty="0"/>
              <a:t>centralized natural resource management towards more devolved models known</a:t>
            </a:r>
            <a:br>
              <a:rPr lang="en-GB" dirty="0"/>
            </a:br>
            <a:r>
              <a:rPr lang="en-GB" dirty="0"/>
              <a:t>very broadly as Community-Based Natural Resource Management (CBNRM).</a:t>
            </a:r>
          </a:p>
        </p:txBody>
      </p:sp>
      <p:pic>
        <p:nvPicPr>
          <p:cNvPr id="8" name="Picture Placeholder 7" descr="https://rupitheafricantrotter.files.wordpress.com/2018/11/img_1015-800x800.jpg"/>
          <p:cNvPicPr>
            <a:picLocks noGrp="1"/>
          </p:cNvPicPr>
          <p:nvPr>
            <p:ph type="pic" sz="quarter" idx="10"/>
          </p:nvPr>
        </p:nvPicPr>
        <p:blipFill>
          <a:blip r:embed="rId2">
            <a:extLst>
              <a:ext uri="{28A0092B-C50C-407E-A947-70E740481C1C}">
                <a14:useLocalDpi xmlns:a14="http://schemas.microsoft.com/office/drawing/2010/main" val="0"/>
              </a:ext>
            </a:extLst>
          </a:blip>
          <a:srcRect l="4688" r="4688"/>
          <a:stretch>
            <a:fillRect/>
          </a:stretch>
        </p:blipFill>
        <p:spPr bwMode="auto">
          <a:prstGeom prst="rect">
            <a:avLst/>
          </a:prstGeom>
          <a:noFill/>
          <a:ln>
            <a:noFill/>
          </a:ln>
        </p:spPr>
      </p:pic>
    </p:spTree>
    <p:extLst>
      <p:ext uri="{BB962C8B-B14F-4D97-AF65-F5344CB8AC3E}">
        <p14:creationId xmlns:p14="http://schemas.microsoft.com/office/powerpoint/2010/main" val="2631425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6096000" y="203682"/>
            <a:ext cx="5845889" cy="6450636"/>
          </a:xfrm>
        </p:spPr>
      </p:sp>
      <p:sp>
        <p:nvSpPr>
          <p:cNvPr id="3" name="Date Placeholder 2"/>
          <p:cNvSpPr>
            <a:spLocks noGrp="1"/>
          </p:cNvSpPr>
          <p:nvPr>
            <p:ph type="dt" sz="half" idx="2"/>
          </p:nvPr>
        </p:nvSpPr>
        <p:spPr/>
        <p:txBody>
          <a:bodyPr/>
          <a:lstStyle/>
          <a:p>
            <a:pPr defTabSz="604738"/>
            <a:fld id="{60FEB5C5-97E6-6B45-BBE4-F2449473BB96}" type="datetime1">
              <a:rPr lang="en-US"/>
              <a:pPr defTabSz="604738"/>
              <a:t>5/25/22</a:t>
            </a:fld>
            <a:endParaRPr lang="en-US"/>
          </a:p>
        </p:txBody>
      </p:sp>
      <p:sp>
        <p:nvSpPr>
          <p:cNvPr id="4" name="Slide Number Placeholder 3"/>
          <p:cNvSpPr>
            <a:spLocks noGrp="1"/>
          </p:cNvSpPr>
          <p:nvPr>
            <p:ph type="sldNum" sz="quarter" idx="4"/>
          </p:nvPr>
        </p:nvSpPr>
        <p:spPr/>
        <p:txBody>
          <a:bodyPr/>
          <a:lstStyle/>
          <a:p>
            <a:pPr defTabSz="604738"/>
            <a:fld id="{42782948-4DBE-204D-AB9E-B65E067054AE}" type="slidenum">
              <a:rPr lang="en-US"/>
              <a:pPr defTabSz="604738"/>
              <a:t>26</a:t>
            </a:fld>
            <a:endParaRPr lang="en-US"/>
          </a:p>
        </p:txBody>
      </p:sp>
      <p:sp>
        <p:nvSpPr>
          <p:cNvPr id="6" name="Text Placeholder 5"/>
          <p:cNvSpPr>
            <a:spLocks noGrp="1"/>
          </p:cNvSpPr>
          <p:nvPr>
            <p:ph type="body" sz="quarter" idx="12"/>
          </p:nvPr>
        </p:nvSpPr>
        <p:spPr/>
        <p:txBody>
          <a:bodyPr/>
          <a:lstStyle/>
          <a:p>
            <a:endParaRPr lang="en-US"/>
          </a:p>
        </p:txBody>
      </p:sp>
      <p:sp>
        <p:nvSpPr>
          <p:cNvPr id="7" name="Title 6"/>
          <p:cNvSpPr>
            <a:spLocks noGrp="1"/>
          </p:cNvSpPr>
          <p:nvPr>
            <p:ph type="title"/>
          </p:nvPr>
        </p:nvSpPr>
        <p:spPr>
          <a:xfrm>
            <a:off x="845804" y="2900714"/>
            <a:ext cx="4837977" cy="580800"/>
          </a:xfrm>
        </p:spPr>
        <p:txBody>
          <a:bodyPr/>
          <a:lstStyle/>
          <a:p>
            <a:r>
              <a:rPr lang="en-US" dirty="0"/>
              <a:t>The Promise of CBNRM</a:t>
            </a:r>
          </a:p>
        </p:txBody>
      </p:sp>
      <p:pic>
        <p:nvPicPr>
          <p:cNvPr id="8" name="Picture Placeholder 7" descr="maasai"/>
          <p:cNvPicPr>
            <a:picLocks/>
          </p:cNvPicPr>
          <p:nvPr/>
        </p:nvPicPr>
        <p:blipFill>
          <a:blip r:embed="rId2">
            <a:extLst>
              <a:ext uri="{28A0092B-C50C-407E-A947-70E740481C1C}">
                <a14:useLocalDpi xmlns:a14="http://schemas.microsoft.com/office/drawing/2010/main" val="0"/>
              </a:ext>
            </a:extLst>
          </a:blip>
          <a:srcRect l="4688" r="4688"/>
          <a:stretch>
            <a:fillRect/>
          </a:stretch>
        </p:blipFill>
        <p:spPr bwMode="auto">
          <a:xfrm>
            <a:off x="6096000" y="203683"/>
            <a:ext cx="5845889" cy="6450636"/>
          </a:xfrm>
          <a:prstGeom prst="rect">
            <a:avLst/>
          </a:prstGeom>
          <a:noFill/>
          <a:ln>
            <a:noFill/>
          </a:ln>
        </p:spPr>
      </p:pic>
    </p:spTree>
    <p:extLst>
      <p:ext uri="{BB962C8B-B14F-4D97-AF65-F5344CB8AC3E}">
        <p14:creationId xmlns:p14="http://schemas.microsoft.com/office/powerpoint/2010/main" val="322294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512" r="24512"/>
          <a:stretch>
            <a:fillRect/>
          </a:stretch>
        </p:blipFill>
        <p:spPr/>
      </p:pic>
      <p:sp>
        <p:nvSpPr>
          <p:cNvPr id="3" name="Date Placeholder 2"/>
          <p:cNvSpPr>
            <a:spLocks noGrp="1"/>
          </p:cNvSpPr>
          <p:nvPr>
            <p:ph type="dt" sz="half" idx="2"/>
          </p:nvPr>
        </p:nvSpPr>
        <p:spPr/>
        <p:txBody>
          <a:bodyPr/>
          <a:lstStyle/>
          <a:p>
            <a:fld id="{60FEB5C5-97E6-6B45-BBE4-F2449473BB96}" type="datetime1">
              <a:rPr lang="en-US" smtClean="0"/>
              <a:pPr/>
              <a:t>5/25/22</a:t>
            </a:fld>
            <a:endParaRPr lang="en-US"/>
          </a:p>
        </p:txBody>
      </p:sp>
      <p:sp>
        <p:nvSpPr>
          <p:cNvPr id="4" name="Slide Number Placeholder 3"/>
          <p:cNvSpPr>
            <a:spLocks noGrp="1"/>
          </p:cNvSpPr>
          <p:nvPr>
            <p:ph type="sldNum" sz="quarter" idx="4"/>
          </p:nvPr>
        </p:nvSpPr>
        <p:spPr/>
        <p:txBody>
          <a:bodyPr/>
          <a:lstStyle/>
          <a:p>
            <a:fld id="{42782948-4DBE-204D-AB9E-B65E067054AE}" type="slidenum">
              <a:rPr lang="en-US" smtClean="0"/>
              <a:pPr/>
              <a:t>27</a:t>
            </a:fld>
            <a:endParaRPr lang="en-US"/>
          </a:p>
        </p:txBody>
      </p:sp>
      <p:sp>
        <p:nvSpPr>
          <p:cNvPr id="5" name="Content Placeholder 4"/>
          <p:cNvSpPr>
            <a:spLocks noGrp="1"/>
          </p:cNvSpPr>
          <p:nvPr>
            <p:ph idx="1"/>
          </p:nvPr>
        </p:nvSpPr>
        <p:spPr>
          <a:xfrm>
            <a:off x="260705" y="1025967"/>
            <a:ext cx="5574588" cy="5228820"/>
          </a:xfrm>
        </p:spPr>
        <p:txBody>
          <a:bodyPr>
            <a:normAutofit/>
          </a:bodyPr>
          <a:lstStyle/>
          <a:p>
            <a:r>
              <a:rPr lang="en-US" dirty="0"/>
              <a:t>In Namibia communal land conservancies have proliferated, and now cover more than 14% of the country, involve over 200,000 people and earn US$ 2.5 million per annum. </a:t>
            </a:r>
          </a:p>
          <a:p>
            <a:r>
              <a:rPr lang="en-US" dirty="0"/>
              <a:t>In Zimbabwe, CAMPFIRE generated $20 million in revenues for local communities and district governments from 1989 to 2001, and also resulted in over 40,000 km2 of communal land being managed for wildlife production.</a:t>
            </a:r>
          </a:p>
          <a:p>
            <a:r>
              <a:rPr lang="en-GB" dirty="0"/>
              <a:t>In Tanzania, more than 3.6 million hectares of forests and woodlands are now managed as Village Land Forest Reserves, entirely under the control of locally elected village governments</a:t>
            </a:r>
          </a:p>
          <a:p>
            <a:endParaRPr lang="en-US" dirty="0"/>
          </a:p>
          <a:p>
            <a:endParaRPr lang="en-US" dirty="0"/>
          </a:p>
        </p:txBody>
      </p:sp>
      <p:sp>
        <p:nvSpPr>
          <p:cNvPr id="6" name="Text Placeholder 5"/>
          <p:cNvSpPr>
            <a:spLocks noGrp="1"/>
          </p:cNvSpPr>
          <p:nvPr>
            <p:ph type="body" sz="quarter" idx="12"/>
          </p:nvPr>
        </p:nvSpPr>
        <p:spPr/>
        <p:txBody>
          <a:bodyPr/>
          <a:lstStyle/>
          <a:p>
            <a:endParaRPr lang="en-US"/>
          </a:p>
        </p:txBody>
      </p:sp>
      <p:sp>
        <p:nvSpPr>
          <p:cNvPr id="7" name="Title 6"/>
          <p:cNvSpPr>
            <a:spLocks noGrp="1"/>
          </p:cNvSpPr>
          <p:nvPr>
            <p:ph type="title"/>
          </p:nvPr>
        </p:nvSpPr>
        <p:spPr>
          <a:xfrm>
            <a:off x="260705" y="328421"/>
            <a:ext cx="5574589" cy="580800"/>
          </a:xfrm>
        </p:spPr>
        <p:txBody>
          <a:bodyPr/>
          <a:lstStyle/>
          <a:p>
            <a:r>
              <a:rPr lang="en-US" dirty="0"/>
              <a:t>The promise of CBNRM </a:t>
            </a:r>
          </a:p>
        </p:txBody>
      </p:sp>
    </p:spTree>
    <p:extLst>
      <p:ext uri="{BB962C8B-B14F-4D97-AF65-F5344CB8AC3E}">
        <p14:creationId xmlns:p14="http://schemas.microsoft.com/office/powerpoint/2010/main" val="54948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60FEB5C5-97E6-6B45-BBE4-F2449473BB96}" type="datetime1">
              <a:rPr lang="en-US" smtClean="0"/>
              <a:pPr/>
              <a:t>5/25/22</a:t>
            </a:fld>
            <a:endParaRPr lang="en-US"/>
          </a:p>
        </p:txBody>
      </p:sp>
      <p:sp>
        <p:nvSpPr>
          <p:cNvPr id="4" name="Slide Number Placeholder 3"/>
          <p:cNvSpPr>
            <a:spLocks noGrp="1"/>
          </p:cNvSpPr>
          <p:nvPr>
            <p:ph type="sldNum" sz="quarter" idx="4"/>
          </p:nvPr>
        </p:nvSpPr>
        <p:spPr/>
        <p:txBody>
          <a:bodyPr/>
          <a:lstStyle/>
          <a:p>
            <a:fld id="{42782948-4DBE-204D-AB9E-B65E067054AE}" type="slidenum">
              <a:rPr lang="en-US" smtClean="0"/>
              <a:pPr/>
              <a:t>28</a:t>
            </a:fld>
            <a:endParaRPr lang="en-US"/>
          </a:p>
        </p:txBody>
      </p:sp>
      <p:sp>
        <p:nvSpPr>
          <p:cNvPr id="5" name="Content Placeholder 4"/>
          <p:cNvSpPr>
            <a:spLocks noGrp="1"/>
          </p:cNvSpPr>
          <p:nvPr>
            <p:ph idx="1"/>
          </p:nvPr>
        </p:nvSpPr>
        <p:spPr>
          <a:xfrm>
            <a:off x="609600" y="1082244"/>
            <a:ext cx="4876800" cy="5139880"/>
          </a:xfrm>
        </p:spPr>
        <p:txBody>
          <a:bodyPr>
            <a:normAutofit fontScale="92500" lnSpcReduction="20000"/>
          </a:bodyPr>
          <a:lstStyle/>
          <a:p>
            <a:r>
              <a:rPr lang="en-US" sz="2381" dirty="0"/>
              <a:t>In southern Kenya, </a:t>
            </a:r>
            <a:r>
              <a:rPr lang="en-US" sz="2400" dirty="0">
                <a:latin typeface="Gill Sans" panose="020B0604020202020204" charset="0"/>
                <a:ea typeface="Gill Sans MT" panose="020B0502020104020203" pitchFamily="34" charset="0"/>
                <a:cs typeface="Gill Sans MT" panose="020B0502020104020203" pitchFamily="34" charset="0"/>
              </a:rPr>
              <a:t>11,000,000 hectares is under communities that capture up to 1700 MtCO2</a:t>
            </a:r>
            <a:r>
              <a:rPr lang="en-US" sz="2400" baseline="30000" dirty="0">
                <a:latin typeface="Gill Sans" panose="020B0604020202020204" charset="0"/>
                <a:ea typeface="Gill Sans MT" panose="020B0502020104020203" pitchFamily="34" charset="0"/>
                <a:cs typeface="Gill Sans MT" panose="020B0502020104020203" pitchFamily="34" charset="0"/>
              </a:rPr>
              <a:t>e</a:t>
            </a:r>
            <a:r>
              <a:rPr lang="en-US" sz="2400" dirty="0">
                <a:latin typeface="Gill Sans" panose="020B0604020202020204" charset="0"/>
                <a:ea typeface="Gill Sans MT" panose="020B0502020104020203" pitchFamily="34" charset="0"/>
                <a:cs typeface="Gill Sans MT" panose="020B0502020104020203" pitchFamily="34" charset="0"/>
              </a:rPr>
              <a:t> annually valued at US$126 million/yr.</a:t>
            </a:r>
          </a:p>
          <a:p>
            <a:r>
              <a:rPr lang="en-US" sz="2381" dirty="0"/>
              <a:t>In Cameroon, revisions to forestry law enabled community associations and cooperatives to acquire the exclusive rights to manage and exploit up to 5,000 ha of customary forest, under a 15-year contract, resulting in the creation of over 100 new Community Forests.</a:t>
            </a:r>
          </a:p>
          <a:p>
            <a:r>
              <a:rPr lang="en-US" sz="2381" dirty="0"/>
              <a:t>In Ghana, 200,000 hectares of forest have been demarcated under the Community Resource Management Area Policy of 2000.</a:t>
            </a:r>
          </a:p>
        </p:txBody>
      </p:sp>
      <p:sp>
        <p:nvSpPr>
          <p:cNvPr id="6" name="Text Placeholder 5"/>
          <p:cNvSpPr>
            <a:spLocks noGrp="1"/>
          </p:cNvSpPr>
          <p:nvPr>
            <p:ph type="body" sz="quarter" idx="12"/>
          </p:nvPr>
        </p:nvSpPr>
        <p:spPr/>
        <p:txBody>
          <a:bodyPr/>
          <a:lstStyle/>
          <a:p>
            <a:endParaRPr lang="en-US"/>
          </a:p>
        </p:txBody>
      </p:sp>
      <p:sp>
        <p:nvSpPr>
          <p:cNvPr id="7" name="Title 6"/>
          <p:cNvSpPr>
            <a:spLocks noGrp="1"/>
          </p:cNvSpPr>
          <p:nvPr>
            <p:ph type="title"/>
          </p:nvPr>
        </p:nvSpPr>
        <p:spPr>
          <a:xfrm>
            <a:off x="953223" y="328421"/>
            <a:ext cx="4837977" cy="580800"/>
          </a:xfrm>
        </p:spPr>
        <p:txBody>
          <a:bodyPr/>
          <a:lstStyle/>
          <a:p>
            <a:r>
              <a:rPr lang="en-US" dirty="0"/>
              <a:t>The promise of CBNRM </a:t>
            </a:r>
          </a:p>
        </p:txBody>
      </p:sp>
      <p:pic>
        <p:nvPicPr>
          <p:cNvPr id="13" name="Picture Placeholder 1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777" r="19777"/>
          <a:stretch>
            <a:fillRect/>
          </a:stretch>
        </p:blipFill>
        <p:spPr/>
      </p:pic>
    </p:spTree>
    <p:extLst>
      <p:ext uri="{BB962C8B-B14F-4D97-AF65-F5344CB8AC3E}">
        <p14:creationId xmlns:p14="http://schemas.microsoft.com/office/powerpoint/2010/main" val="2805080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defTabSz="604738"/>
            <a:fld id="{81B7343D-1FD4-744C-9192-B6EF5881B96B}" type="datetime1">
              <a:rPr lang="en-US"/>
              <a:pPr defTabSz="604738"/>
              <a:t>5/25/22</a:t>
            </a:fld>
            <a:endParaRPr lang="en-US"/>
          </a:p>
        </p:txBody>
      </p:sp>
      <p:sp>
        <p:nvSpPr>
          <p:cNvPr id="3" name="Slide Number Placeholder 2"/>
          <p:cNvSpPr>
            <a:spLocks noGrp="1"/>
          </p:cNvSpPr>
          <p:nvPr>
            <p:ph type="sldNum" sz="quarter" idx="4"/>
          </p:nvPr>
        </p:nvSpPr>
        <p:spPr/>
        <p:txBody>
          <a:bodyPr/>
          <a:lstStyle/>
          <a:p>
            <a:pPr defTabSz="604738"/>
            <a:fld id="{42782948-4DBE-204D-AB9E-B65E067054AE}" type="slidenum">
              <a:rPr lang="en-US"/>
              <a:pPr defTabSz="604738"/>
              <a:t>29</a:t>
            </a:fld>
            <a:endParaRPr lang="en-US"/>
          </a:p>
        </p:txBody>
      </p:sp>
      <p:sp>
        <p:nvSpPr>
          <p:cNvPr id="13" name="Content Placeholder 12"/>
          <p:cNvSpPr>
            <a:spLocks noGrp="1"/>
          </p:cNvSpPr>
          <p:nvPr>
            <p:ph idx="1"/>
          </p:nvPr>
        </p:nvSpPr>
        <p:spPr>
          <a:xfrm>
            <a:off x="569355" y="1450627"/>
            <a:ext cx="10953314" cy="4694646"/>
          </a:xfrm>
        </p:spPr>
        <p:txBody>
          <a:bodyPr vert="horz" lIns="120949" tIns="60475" rIns="120949" bIns="60475" rtlCol="0" anchor="t">
            <a:noAutofit/>
          </a:bodyPr>
          <a:lstStyle/>
          <a:p>
            <a:pPr marL="300268" indent="0">
              <a:lnSpc>
                <a:spcPct val="107000"/>
              </a:lnSpc>
              <a:spcAft>
                <a:spcPts val="0"/>
              </a:spcAft>
              <a:buNone/>
            </a:pPr>
            <a:r>
              <a:rPr lang="en-US" sz="2381" dirty="0">
                <a:latin typeface="+mn-lt"/>
                <a:ea typeface="Times New Roman" panose="02020603050405020304" pitchFamily="18" charset="0"/>
                <a:cs typeface="Arial" panose="020B0604020202020204" pitchFamily="34" charset="0"/>
              </a:rPr>
              <a:t>Example from the Masai Mara area of southern Kenya:</a:t>
            </a:r>
          </a:p>
          <a:p>
            <a:pPr marL="678230" indent="-377962">
              <a:lnSpc>
                <a:spcPct val="107000"/>
              </a:lnSpc>
              <a:spcAft>
                <a:spcPts val="0"/>
              </a:spcAft>
              <a:buFont typeface="Courier New" panose="02070309020205020404" pitchFamily="49" charset="0"/>
              <a:buChar char="o"/>
            </a:pPr>
            <a:r>
              <a:rPr lang="en-US" sz="2381" dirty="0">
                <a:latin typeface="+mn-lt"/>
                <a:ea typeface="Calibri" panose="020F0502020204030204" pitchFamily="34" charset="0"/>
                <a:cs typeface="Arial" panose="020B0604020202020204" pitchFamily="34" charset="0"/>
              </a:rPr>
              <a:t>Economic – livelihood earnings (707, 460 HH), jobs (4,800), business, etc., </a:t>
            </a:r>
          </a:p>
          <a:p>
            <a:pPr marL="1278769" lvl="1" indent="-377962">
              <a:lnSpc>
                <a:spcPct val="107000"/>
              </a:lnSpc>
              <a:spcAft>
                <a:spcPts val="0"/>
              </a:spcAft>
              <a:buFont typeface="Courier New" panose="02070309020205020404" pitchFamily="49" charset="0"/>
              <a:buChar char="o"/>
            </a:pPr>
            <a:r>
              <a:rPr lang="en-US" sz="2381" dirty="0">
                <a:latin typeface="+mn-lt"/>
                <a:ea typeface="Calibri" panose="020F0502020204030204" pitchFamily="34" charset="0"/>
                <a:cs typeface="Arial" panose="020B0604020202020204" pitchFamily="34" charset="0"/>
              </a:rPr>
              <a:t>142 tourism facilities, 2,397 bed capacity (2016)</a:t>
            </a:r>
          </a:p>
          <a:p>
            <a:pPr marL="1278769" lvl="1" indent="-377962">
              <a:lnSpc>
                <a:spcPct val="107000"/>
              </a:lnSpc>
              <a:spcAft>
                <a:spcPts val="0"/>
              </a:spcAft>
              <a:buFont typeface="Courier New" panose="02070309020205020404" pitchFamily="49" charset="0"/>
              <a:buChar char="o"/>
            </a:pPr>
            <a:r>
              <a:rPr lang="en-US" sz="2381" dirty="0">
                <a:latin typeface="+mn-lt"/>
                <a:ea typeface="Calibri" panose="020F0502020204030204" pitchFamily="34" charset="0"/>
                <a:cs typeface="Arial" panose="020B0604020202020204" pitchFamily="34" charset="0"/>
              </a:rPr>
              <a:t>$3.69 M in the Mara 2016 e.g., </a:t>
            </a:r>
            <a:r>
              <a:rPr lang="en-US" sz="2381" dirty="0" err="1">
                <a:latin typeface="+mn-lt"/>
                <a:ea typeface="Calibri" panose="020F0502020204030204" pitchFamily="34" charset="0"/>
                <a:cs typeface="Arial" panose="020B0604020202020204" pitchFamily="34" charset="0"/>
              </a:rPr>
              <a:t>Olare-Orok</a:t>
            </a:r>
            <a:r>
              <a:rPr lang="en-US" sz="2381" dirty="0">
                <a:latin typeface="+mn-lt"/>
                <a:ea typeface="Calibri" panose="020F0502020204030204" pitchFamily="34" charset="0"/>
                <a:cs typeface="Arial" panose="020B0604020202020204" pitchFamily="34" charset="0"/>
              </a:rPr>
              <a:t> Conservancy (Mara): $2,272 per landowner/year (2006-2008) to $2,714 (2009-2010) – payment for wildlife conservation</a:t>
            </a:r>
          </a:p>
          <a:p>
            <a:pPr marL="678230" indent="-377962">
              <a:lnSpc>
                <a:spcPct val="107000"/>
              </a:lnSpc>
              <a:spcAft>
                <a:spcPts val="0"/>
              </a:spcAft>
              <a:buFont typeface="Courier New" panose="02070309020205020404" pitchFamily="49" charset="0"/>
              <a:buChar char="o"/>
            </a:pPr>
            <a:r>
              <a:rPr lang="en-US" sz="2381" dirty="0">
                <a:latin typeface="+mn-lt"/>
                <a:ea typeface="Calibri" panose="020F0502020204030204" pitchFamily="34" charset="0"/>
                <a:cs typeface="Arial" panose="020B0604020202020204" pitchFamily="34" charset="0"/>
              </a:rPr>
              <a:t>Social – bursaries, access to health facilities, roads, etc.,</a:t>
            </a:r>
          </a:p>
          <a:p>
            <a:pPr marL="678230" indent="-377962">
              <a:lnSpc>
                <a:spcPct val="107000"/>
              </a:lnSpc>
              <a:spcAft>
                <a:spcPts val="0"/>
              </a:spcAft>
              <a:buFont typeface="Courier New" panose="02070309020205020404" pitchFamily="49" charset="0"/>
              <a:buChar char="o"/>
            </a:pPr>
            <a:r>
              <a:rPr lang="en-US" sz="2381" dirty="0">
                <a:latin typeface="+mn-lt"/>
                <a:ea typeface="Calibri" panose="020F0502020204030204" pitchFamily="34" charset="0"/>
                <a:cs typeface="Arial" panose="020B0604020202020204" pitchFamily="34" charset="0"/>
              </a:rPr>
              <a:t>Governance capacity – legitimacy, inclusiveness, adaptability, integration, accountability, etc. (</a:t>
            </a:r>
            <a:r>
              <a:rPr lang="en-US" sz="2381" dirty="0" err="1">
                <a:latin typeface="+mn-lt"/>
                <a:ea typeface="Calibri" panose="020F0502020204030204" pitchFamily="34" charset="0"/>
                <a:cs typeface="Arial" panose="020B0604020202020204" pitchFamily="34" charset="0"/>
              </a:rPr>
              <a:t>Oduor</a:t>
            </a:r>
            <a:r>
              <a:rPr lang="en-US" sz="2381" dirty="0">
                <a:latin typeface="+mn-lt"/>
                <a:ea typeface="Calibri" panose="020F0502020204030204" pitchFamily="34" charset="0"/>
                <a:cs typeface="Arial" panose="020B0604020202020204" pitchFamily="34" charset="0"/>
              </a:rPr>
              <a:t>, 2020).</a:t>
            </a:r>
          </a:p>
          <a:p>
            <a:pPr marL="678230" indent="-377962">
              <a:lnSpc>
                <a:spcPct val="107000"/>
              </a:lnSpc>
              <a:spcAft>
                <a:spcPts val="0"/>
              </a:spcAft>
              <a:buFont typeface="Courier New" panose="02070309020205020404" pitchFamily="49" charset="0"/>
              <a:buChar char="o"/>
            </a:pPr>
            <a:r>
              <a:rPr lang="en-US" sz="2381" dirty="0">
                <a:latin typeface="+mn-lt"/>
                <a:ea typeface="Calibri" panose="020F0502020204030204" pitchFamily="34" charset="0"/>
                <a:cs typeface="Arial" panose="020B0604020202020204" pitchFamily="34" charset="0"/>
              </a:rPr>
              <a:t>Cultural - </a:t>
            </a:r>
            <a:r>
              <a:rPr lang="en-US" sz="2381" dirty="0">
                <a:latin typeface="+mn-lt"/>
                <a:ea typeface="Calibri" panose="020F0502020204030204" pitchFamily="34" charset="0"/>
                <a:cs typeface="Times New Roman" panose="02020603050405020304" pitchFamily="18" charset="0"/>
              </a:rPr>
              <a:t>positive biodiversity outcomes (Said et al., 2012).</a:t>
            </a:r>
          </a:p>
          <a:p>
            <a:pPr marL="0" indent="0">
              <a:buNone/>
            </a:pPr>
            <a:endParaRPr lang="en-US" sz="2400" dirty="0"/>
          </a:p>
        </p:txBody>
      </p:sp>
      <p:sp>
        <p:nvSpPr>
          <p:cNvPr id="11" name="Title 10"/>
          <p:cNvSpPr>
            <a:spLocks noGrp="1"/>
          </p:cNvSpPr>
          <p:nvPr>
            <p:ph type="title"/>
          </p:nvPr>
        </p:nvSpPr>
        <p:spPr>
          <a:xfrm>
            <a:off x="517570" y="219521"/>
            <a:ext cx="11056883" cy="1077218"/>
          </a:xfrm>
        </p:spPr>
        <p:txBody>
          <a:bodyPr/>
          <a:lstStyle/>
          <a:p>
            <a:r>
              <a:rPr lang="en-US" sz="3200" dirty="0">
                <a:ea typeface="Times New Roman" panose="02020603050405020304" pitchFamily="18" charset="0"/>
                <a:cs typeface="Arial" panose="020B0604020202020204" pitchFamily="34" charset="0"/>
              </a:rPr>
              <a:t>CBNRM afford various benefits to communities and biodiversity</a:t>
            </a:r>
            <a:endParaRPr lang="en-US" dirty="0"/>
          </a:p>
        </p:txBody>
      </p:sp>
    </p:spTree>
    <p:extLst>
      <p:ext uri="{BB962C8B-B14F-4D97-AF65-F5344CB8AC3E}">
        <p14:creationId xmlns:p14="http://schemas.microsoft.com/office/powerpoint/2010/main" val="383242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rld map outl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1292"/>
            <a:ext cx="11936580" cy="604758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Curved Connector 4"/>
          <p:cNvCxnSpPr/>
          <p:nvPr/>
        </p:nvCxnSpPr>
        <p:spPr>
          <a:xfrm flipV="1">
            <a:off x="6412828" y="2462211"/>
            <a:ext cx="2686053" cy="1352550"/>
          </a:xfrm>
          <a:prstGeom prst="curvedConnector3">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9" name="Left Arrow 8"/>
          <p:cNvSpPr/>
          <p:nvPr/>
        </p:nvSpPr>
        <p:spPr>
          <a:xfrm>
            <a:off x="2790825" y="2276475"/>
            <a:ext cx="1362075" cy="6000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Food </a:t>
            </a:r>
          </a:p>
        </p:txBody>
      </p:sp>
      <p:sp>
        <p:nvSpPr>
          <p:cNvPr id="10" name="Rectangle 9"/>
          <p:cNvSpPr/>
          <p:nvPr/>
        </p:nvSpPr>
        <p:spPr>
          <a:xfrm>
            <a:off x="7267575" y="4038600"/>
            <a:ext cx="1295400"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Fisheries </a:t>
            </a:r>
          </a:p>
        </p:txBody>
      </p:sp>
      <p:sp>
        <p:nvSpPr>
          <p:cNvPr id="12" name="Down Arrow 11"/>
          <p:cNvSpPr/>
          <p:nvPr/>
        </p:nvSpPr>
        <p:spPr>
          <a:xfrm rot="3282841">
            <a:off x="4239265" y="2592432"/>
            <a:ext cx="484632" cy="15825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DUST</a:t>
            </a:r>
          </a:p>
        </p:txBody>
      </p:sp>
      <p:sp>
        <p:nvSpPr>
          <p:cNvPr id="14" name="Down Arrow 13"/>
          <p:cNvSpPr/>
          <p:nvPr/>
        </p:nvSpPr>
        <p:spPr>
          <a:xfrm rot="10800000">
            <a:off x="5524500" y="2014535"/>
            <a:ext cx="766260" cy="11239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ZA" dirty="0"/>
              <a:t>Food</a:t>
            </a:r>
          </a:p>
        </p:txBody>
      </p:sp>
      <p:sp>
        <p:nvSpPr>
          <p:cNvPr id="15" name="Rectangle 14"/>
          <p:cNvSpPr/>
          <p:nvPr/>
        </p:nvSpPr>
        <p:spPr>
          <a:xfrm>
            <a:off x="133352" y="5133973"/>
            <a:ext cx="2190748" cy="12573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ZA" dirty="0"/>
              <a:t>Consider Teleconnections and impacts on Africa’s natural resources</a:t>
            </a:r>
          </a:p>
        </p:txBody>
      </p:sp>
      <p:sp>
        <p:nvSpPr>
          <p:cNvPr id="16" name="TextBox 15"/>
          <p:cNvSpPr txBox="1"/>
          <p:nvPr/>
        </p:nvSpPr>
        <p:spPr>
          <a:xfrm>
            <a:off x="7662360" y="2165626"/>
            <a:ext cx="1226618" cy="369332"/>
          </a:xfrm>
          <a:prstGeom prst="rect">
            <a:avLst/>
          </a:prstGeom>
          <a:noFill/>
        </p:spPr>
        <p:txBody>
          <a:bodyPr wrap="none" rtlCol="0">
            <a:spAutoFit/>
          </a:bodyPr>
          <a:lstStyle/>
          <a:p>
            <a:r>
              <a:rPr lang="en-ZA" dirty="0">
                <a:solidFill>
                  <a:srgbClr val="FF0000"/>
                </a:solidFill>
              </a:rPr>
              <a:t>Rhino horn</a:t>
            </a:r>
          </a:p>
        </p:txBody>
      </p:sp>
      <p:sp>
        <p:nvSpPr>
          <p:cNvPr id="17" name="Rounded Rectangle 16"/>
          <p:cNvSpPr/>
          <p:nvPr/>
        </p:nvSpPr>
        <p:spPr>
          <a:xfrm>
            <a:off x="6373315" y="5199060"/>
            <a:ext cx="261687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Habitat conversion for food, renewable energy, </a:t>
            </a:r>
            <a:r>
              <a:rPr lang="en-ZA" b="1" dirty="0"/>
              <a:t>Biodiversity loss</a:t>
            </a:r>
          </a:p>
        </p:txBody>
      </p:sp>
      <p:sp>
        <p:nvSpPr>
          <p:cNvPr id="18" name="Rectangle 17"/>
          <p:cNvSpPr/>
          <p:nvPr/>
        </p:nvSpPr>
        <p:spPr>
          <a:xfrm>
            <a:off x="3471862" y="5171280"/>
            <a:ext cx="18192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International trade policies</a:t>
            </a:r>
          </a:p>
        </p:txBody>
      </p:sp>
      <p:sp>
        <p:nvSpPr>
          <p:cNvPr id="19" name="Right Arrow 18"/>
          <p:cNvSpPr/>
          <p:nvPr/>
        </p:nvSpPr>
        <p:spPr>
          <a:xfrm>
            <a:off x="5343022" y="53861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p:nvSpPr>
        <p:spPr>
          <a:xfrm>
            <a:off x="3438523" y="6175288"/>
            <a:ext cx="5603208" cy="563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Consider ecosystem service flows (local, national, global). Consider also impact of land grabs on biodiversity…</a:t>
            </a:r>
          </a:p>
        </p:txBody>
      </p:sp>
    </p:spTree>
    <p:extLst>
      <p:ext uri="{BB962C8B-B14F-4D97-AF65-F5344CB8AC3E}">
        <p14:creationId xmlns:p14="http://schemas.microsoft.com/office/powerpoint/2010/main" val="2809164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792" r="19792"/>
          <a:stretch>
            <a:fillRect/>
          </a:stretch>
        </p:blipFill>
        <p:spPr/>
      </p:pic>
      <p:sp>
        <p:nvSpPr>
          <p:cNvPr id="3" name="Date Placeholder 2"/>
          <p:cNvSpPr>
            <a:spLocks noGrp="1"/>
          </p:cNvSpPr>
          <p:nvPr>
            <p:ph type="dt" sz="half" idx="2"/>
          </p:nvPr>
        </p:nvSpPr>
        <p:spPr/>
        <p:txBody>
          <a:bodyPr/>
          <a:lstStyle/>
          <a:p>
            <a:fld id="{60FEB5C5-97E6-6B45-BBE4-F2449473BB96}" type="datetime1">
              <a:rPr lang="en-US" smtClean="0"/>
              <a:pPr/>
              <a:t>5/25/22</a:t>
            </a:fld>
            <a:endParaRPr lang="en-US"/>
          </a:p>
        </p:txBody>
      </p:sp>
      <p:sp>
        <p:nvSpPr>
          <p:cNvPr id="4" name="Slide Number Placeholder 3"/>
          <p:cNvSpPr>
            <a:spLocks noGrp="1"/>
          </p:cNvSpPr>
          <p:nvPr>
            <p:ph type="sldNum" sz="quarter" idx="4"/>
          </p:nvPr>
        </p:nvSpPr>
        <p:spPr/>
        <p:txBody>
          <a:bodyPr/>
          <a:lstStyle/>
          <a:p>
            <a:fld id="{42782948-4DBE-204D-AB9E-B65E067054AE}" type="slidenum">
              <a:rPr lang="en-US" smtClean="0"/>
              <a:pPr/>
              <a:t>30</a:t>
            </a:fld>
            <a:endParaRPr lang="en-US"/>
          </a:p>
        </p:txBody>
      </p:sp>
      <p:sp>
        <p:nvSpPr>
          <p:cNvPr id="6" name="Text Placeholder 5"/>
          <p:cNvSpPr>
            <a:spLocks noGrp="1"/>
          </p:cNvSpPr>
          <p:nvPr>
            <p:ph type="body" sz="quarter" idx="12"/>
          </p:nvPr>
        </p:nvSpPr>
        <p:spPr/>
        <p:txBody>
          <a:bodyPr/>
          <a:lstStyle/>
          <a:p>
            <a:endParaRPr lang="en-US"/>
          </a:p>
        </p:txBody>
      </p:sp>
      <p:sp>
        <p:nvSpPr>
          <p:cNvPr id="7" name="Title 6"/>
          <p:cNvSpPr>
            <a:spLocks noGrp="1"/>
          </p:cNvSpPr>
          <p:nvPr>
            <p:ph type="title"/>
          </p:nvPr>
        </p:nvSpPr>
        <p:spPr>
          <a:xfrm>
            <a:off x="667780" y="627013"/>
            <a:ext cx="4837977" cy="646331"/>
          </a:xfrm>
        </p:spPr>
        <p:txBody>
          <a:bodyPr/>
          <a:lstStyle/>
          <a:p>
            <a:r>
              <a:rPr lang="en-US" sz="3600" dirty="0"/>
              <a:t>Policy Actions</a:t>
            </a:r>
          </a:p>
        </p:txBody>
      </p:sp>
      <p:sp>
        <p:nvSpPr>
          <p:cNvPr id="8" name="Content Placeholder 1">
            <a:extLst>
              <a:ext uri="{FF2B5EF4-FFF2-40B4-BE49-F238E27FC236}">
                <a16:creationId xmlns:a16="http://schemas.microsoft.com/office/drawing/2014/main" id="{0809A5C8-34E4-F018-F02A-CFDCBC019181}"/>
              </a:ext>
            </a:extLst>
          </p:cNvPr>
          <p:cNvSpPr>
            <a:spLocks noGrp="1"/>
          </p:cNvSpPr>
          <p:nvPr>
            <p:ph sz="half" idx="1"/>
          </p:nvPr>
        </p:nvSpPr>
        <p:spPr>
          <a:xfrm>
            <a:off x="667780" y="1575281"/>
            <a:ext cx="4419296" cy="4825578"/>
          </a:xfrm>
        </p:spPr>
        <p:txBody>
          <a:bodyPr>
            <a:normAutofit/>
          </a:bodyPr>
          <a:lstStyle/>
          <a:p>
            <a:r>
              <a:rPr lang="en-US" dirty="0"/>
              <a:t>Establishing and promoting CBNRM offers the most scalable avenue to ensure wildlife habitats are secured, dispersal areas and migration corridors are established, and wildlife afforded protection. </a:t>
            </a:r>
          </a:p>
          <a:p>
            <a:r>
              <a:rPr lang="en-US" dirty="0"/>
              <a:t>CBNRM linked to payment for ecosystem services (PES) is considered a priority avenue to securing natural capital and building the regional economy. </a:t>
            </a:r>
          </a:p>
        </p:txBody>
      </p:sp>
    </p:spTree>
    <p:extLst>
      <p:ext uri="{BB962C8B-B14F-4D97-AF65-F5344CB8AC3E}">
        <p14:creationId xmlns:p14="http://schemas.microsoft.com/office/powerpoint/2010/main" val="3062722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6735" y="5307588"/>
            <a:ext cx="1563688" cy="1252538"/>
          </a:xfrm>
          <a:prstGeom prst="rect">
            <a:avLst/>
          </a:prstGeom>
        </p:spPr>
        <p:txBody>
          <a:bodyPr anchor="b"/>
          <a:lstStyle>
            <a:lvl1pPr algn="l">
              <a:defRPr sz="2400" b="1">
                <a:solidFill>
                  <a:schemeClr val="bg1"/>
                </a:solidFill>
                <a:latin typeface="Arial"/>
              </a:defRPr>
            </a:lvl1pPr>
          </a:lstStyle>
          <a:p>
            <a:pPr algn="r" defTabSz="457200">
              <a:spcBef>
                <a:spcPct val="0"/>
              </a:spcBef>
              <a:defRPr/>
            </a:pPr>
            <a:endParaRPr lang="en-US" sz="7200" dirty="0">
              <a:solidFill>
                <a:srgbClr val="C0D886"/>
              </a:solidFill>
            </a:endParaRPr>
          </a:p>
        </p:txBody>
      </p:sp>
      <p:pic>
        <p:nvPicPr>
          <p:cNvPr id="7" name="iStock-580129668.jpg" descr="/Users/golf/Desktop/170208 AW IPBES5 PowerPoint Template/Images/iStock-580129668.jpg"/>
          <p:cNvPicPr>
            <a:picLocks noGrp="1" noChangeAspect="1"/>
          </p:cNvPicPr>
          <p:nvPr>
            <p:ph type="pic" idx="1"/>
          </p:nvPr>
        </p:nvPicPr>
        <p:blipFill>
          <a:blip r:embed="rId2" r:link="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A5312E3-AADF-43F1-9542-19248B136F01}"/>
              </a:ext>
            </a:extLst>
          </p:cNvPr>
          <p:cNvSpPr>
            <a:spLocks noGrp="1"/>
          </p:cNvSpPr>
          <p:nvPr>
            <p:ph type="title"/>
          </p:nvPr>
        </p:nvSpPr>
        <p:spPr>
          <a:xfrm>
            <a:off x="3248894" y="5636635"/>
            <a:ext cx="5683827" cy="836902"/>
          </a:xfrm>
        </p:spPr>
        <p:txBody>
          <a:bodyPr>
            <a:noAutofit/>
          </a:bodyPr>
          <a:lstStyle/>
          <a:p>
            <a:r>
              <a:rPr lang="en-ZA" sz="6000" dirty="0">
                <a:latin typeface="Arial Black" panose="020B0A04020102020204" pitchFamily="34" charset="0"/>
              </a:rPr>
              <a:t>THANK YOU</a:t>
            </a:r>
            <a:endParaRPr lang="en-US" sz="6000" dirty="0"/>
          </a:p>
        </p:txBody>
      </p:sp>
      <p:pic>
        <p:nvPicPr>
          <p:cNvPr id="4" name="Picture 3"/>
          <p:cNvPicPr>
            <a:picLocks noChangeAspect="1"/>
          </p:cNvPicPr>
          <p:nvPr/>
        </p:nvPicPr>
        <p:blipFill>
          <a:blip r:embed="rId4"/>
          <a:stretch>
            <a:fillRect/>
          </a:stretch>
        </p:blipFill>
        <p:spPr>
          <a:xfrm>
            <a:off x="1518806" y="0"/>
            <a:ext cx="9144000" cy="5257800"/>
          </a:xfrm>
          <a:prstGeom prst="rect">
            <a:avLst/>
          </a:prstGeom>
        </p:spPr>
      </p:pic>
      <p:pic>
        <p:nvPicPr>
          <p:cNvPr id="2" name="Picture 1"/>
          <p:cNvPicPr>
            <a:picLocks noChangeAspect="1"/>
          </p:cNvPicPr>
          <p:nvPr/>
        </p:nvPicPr>
        <p:blipFill>
          <a:blip r:embed="rId5"/>
          <a:stretch>
            <a:fillRect/>
          </a:stretch>
        </p:blipFill>
        <p:spPr>
          <a:xfrm>
            <a:off x="2260506" y="1616018"/>
            <a:ext cx="2162558" cy="2905502"/>
          </a:xfrm>
          <a:prstGeom prst="rect">
            <a:avLst/>
          </a:prstGeom>
        </p:spPr>
      </p:pic>
      <p:pic>
        <p:nvPicPr>
          <p:cNvPr id="8" name="Picture 7"/>
          <p:cNvPicPr>
            <a:picLocks noChangeAspect="1"/>
          </p:cNvPicPr>
          <p:nvPr/>
        </p:nvPicPr>
        <p:blipFill>
          <a:blip r:embed="rId5"/>
          <a:stretch>
            <a:fillRect/>
          </a:stretch>
        </p:blipFill>
        <p:spPr>
          <a:xfrm>
            <a:off x="4423064" y="320951"/>
            <a:ext cx="3449782" cy="4634949"/>
          </a:xfrm>
          <a:prstGeom prst="rect">
            <a:avLst/>
          </a:prstGeom>
        </p:spPr>
      </p:pic>
      <p:pic>
        <p:nvPicPr>
          <p:cNvPr id="9" name="Picture 8"/>
          <p:cNvPicPr>
            <a:picLocks noChangeAspect="1"/>
          </p:cNvPicPr>
          <p:nvPr/>
        </p:nvPicPr>
        <p:blipFill>
          <a:blip r:embed="rId5"/>
          <a:stretch>
            <a:fillRect/>
          </a:stretch>
        </p:blipFill>
        <p:spPr>
          <a:xfrm>
            <a:off x="7835972" y="1607547"/>
            <a:ext cx="2175168" cy="2922444"/>
          </a:xfrm>
          <a:prstGeom prst="rect">
            <a:avLst/>
          </a:prstGeom>
        </p:spPr>
      </p:pic>
    </p:spTree>
    <p:extLst>
      <p:ext uri="{BB962C8B-B14F-4D97-AF65-F5344CB8AC3E}">
        <p14:creationId xmlns:p14="http://schemas.microsoft.com/office/powerpoint/2010/main" val="381825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57065" y="1030189"/>
            <a:ext cx="3823853" cy="5137532"/>
          </a:xfrm>
          <a:prstGeom prst="rect">
            <a:avLst/>
          </a:prstGeom>
          <a:ln>
            <a:noFill/>
          </a:ln>
          <a:effectLst>
            <a:outerShdw blurRad="292100" dist="139700" dir="2700000" algn="tl" rotWithShape="0">
              <a:srgbClr val="333333">
                <a:alpha val="65000"/>
              </a:srgbClr>
            </a:outerShdw>
          </a:effectLst>
        </p:spPr>
      </p:pic>
      <p:sp>
        <p:nvSpPr>
          <p:cNvPr id="7" name="Title 3"/>
          <p:cNvSpPr txBox="1">
            <a:spLocks/>
          </p:cNvSpPr>
          <p:nvPr/>
        </p:nvSpPr>
        <p:spPr>
          <a:xfrm>
            <a:off x="5711538" y="1030189"/>
            <a:ext cx="4727864" cy="7436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3700" dirty="0">
                <a:solidFill>
                  <a:srgbClr val="9BBB59">
                    <a:lumMod val="50000"/>
                  </a:srgbClr>
                </a:solidFill>
                <a:latin typeface="Arial Black" panose="020B0A04020102020204" pitchFamily="34" charset="0"/>
              </a:rPr>
              <a:t>The Process</a:t>
            </a:r>
            <a:endParaRPr lang="en-GB" sz="3700" dirty="0">
              <a:solidFill>
                <a:srgbClr val="9BBB59">
                  <a:lumMod val="50000"/>
                </a:srgbClr>
              </a:solidFill>
              <a:latin typeface="Arial Black" panose="020B0A04020102020204" pitchFamily="34" charset="0"/>
            </a:endParaRPr>
          </a:p>
        </p:txBody>
      </p:sp>
      <p:sp>
        <p:nvSpPr>
          <p:cNvPr id="8" name="Content Placeholder 4"/>
          <p:cNvSpPr txBox="1">
            <a:spLocks/>
          </p:cNvSpPr>
          <p:nvPr/>
        </p:nvSpPr>
        <p:spPr>
          <a:xfrm>
            <a:off x="5815448" y="1773864"/>
            <a:ext cx="4665516" cy="4393857"/>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ZA" sz="2400" b="1" dirty="0">
                <a:solidFill>
                  <a:srgbClr val="9BBB59">
                    <a:lumMod val="50000"/>
                  </a:srgbClr>
                </a:solidFill>
                <a:latin typeface="Arial" panose="020B0604020202020204" pitchFamily="34" charset="0"/>
                <a:cs typeface="Arial" panose="020B0604020202020204" pitchFamily="34" charset="0"/>
              </a:rPr>
              <a:t>Assessment requested by governments in 2015 and conducted over 3 years</a:t>
            </a:r>
          </a:p>
          <a:p>
            <a:pPr marL="457200" indent="-457200" algn="l">
              <a:buFont typeface="Arial" panose="020B0604020202020204" pitchFamily="34" charset="0"/>
              <a:buChar char="•"/>
            </a:pPr>
            <a:endParaRPr lang="en-ZA" sz="2400" b="1" dirty="0">
              <a:solidFill>
                <a:srgbClr val="9BBB59">
                  <a:lumMod val="50000"/>
                </a:srgb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ZA" sz="2400" b="1" dirty="0">
                <a:solidFill>
                  <a:srgbClr val="9BBB59">
                    <a:lumMod val="50000"/>
                  </a:srgbClr>
                </a:solidFill>
                <a:latin typeface="Arial" panose="020B0604020202020204" pitchFamily="34" charset="0"/>
                <a:cs typeface="Arial" panose="020B0604020202020204" pitchFamily="34" charset="0"/>
              </a:rPr>
              <a:t>143 leading international experts (mainly from Africa) from 31 countries</a:t>
            </a:r>
          </a:p>
          <a:p>
            <a:pPr marL="457200" indent="-457200" algn="l">
              <a:buFont typeface="Arial" panose="020B0604020202020204" pitchFamily="34" charset="0"/>
              <a:buChar char="•"/>
            </a:pPr>
            <a:endParaRPr lang="en-ZA" sz="2600" b="1" dirty="0">
              <a:solidFill>
                <a:srgbClr val="9BBB59">
                  <a:lumMod val="50000"/>
                </a:srgb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ZA" sz="2400" b="1" dirty="0">
                <a:solidFill>
                  <a:srgbClr val="9BBB59">
                    <a:lumMod val="50000"/>
                  </a:srgbClr>
                </a:solidFill>
                <a:latin typeface="Arial" panose="020B0604020202020204" pitchFamily="34" charset="0"/>
                <a:cs typeface="Arial" panose="020B0604020202020204" pitchFamily="34" charset="0"/>
              </a:rPr>
              <a:t>Number of Countries: 31</a:t>
            </a:r>
          </a:p>
          <a:p>
            <a:pPr marL="457200" indent="-457200" algn="l">
              <a:buFont typeface="Arial" panose="020B0604020202020204" pitchFamily="34" charset="0"/>
              <a:buChar char="•"/>
            </a:pPr>
            <a:endParaRPr lang="en-ZA" sz="2400" b="1" dirty="0">
              <a:solidFill>
                <a:srgbClr val="9BBB59">
                  <a:lumMod val="50000"/>
                </a:srgb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ZA" sz="2400" b="1" dirty="0">
                <a:solidFill>
                  <a:srgbClr val="9BBB59">
                    <a:lumMod val="50000"/>
                  </a:srgbClr>
                </a:solidFill>
                <a:latin typeface="Arial" panose="020B0604020202020204" pitchFamily="34" charset="0"/>
                <a:cs typeface="Arial" panose="020B0604020202020204" pitchFamily="34" charset="0"/>
              </a:rPr>
              <a:t>Used 2359 (papers, </a:t>
            </a:r>
            <a:r>
              <a:rPr lang="en-ZA" sz="2400" b="1" dirty="0" err="1">
                <a:solidFill>
                  <a:srgbClr val="9BBB59">
                    <a:lumMod val="50000"/>
                  </a:srgbClr>
                </a:solidFill>
                <a:latin typeface="Arial" panose="020B0604020202020204" pitchFamily="34" charset="0"/>
                <a:cs typeface="Arial" panose="020B0604020202020204" pitchFamily="34" charset="0"/>
              </a:rPr>
              <a:t>gov</a:t>
            </a:r>
            <a:r>
              <a:rPr lang="en-ZA" sz="2400" b="1" dirty="0">
                <a:solidFill>
                  <a:srgbClr val="9BBB59">
                    <a:lumMod val="50000"/>
                  </a:srgbClr>
                </a:solidFill>
                <a:latin typeface="Arial" panose="020B0604020202020204" pitchFamily="34" charset="0"/>
                <a:cs typeface="Arial" panose="020B0604020202020204" pitchFamily="34" charset="0"/>
              </a:rPr>
              <a:t> reports, international / regional reports and indigenous and local knowledge)</a:t>
            </a:r>
          </a:p>
          <a:p>
            <a:pPr marL="457200" indent="-457200" algn="l">
              <a:buFont typeface="Arial" panose="020B0604020202020204" pitchFamily="34" charset="0"/>
              <a:buChar char="•"/>
            </a:pPr>
            <a:endParaRPr lang="en-ZA" sz="2400" b="1" dirty="0">
              <a:solidFill>
                <a:srgbClr val="9BBB59">
                  <a:lumMod val="50000"/>
                </a:srgb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ZA" sz="2400" b="1" dirty="0">
                <a:solidFill>
                  <a:srgbClr val="9BBB59">
                    <a:lumMod val="50000"/>
                  </a:srgbClr>
                </a:solidFill>
                <a:latin typeface="Arial" panose="020B0604020202020204" pitchFamily="34" charset="0"/>
                <a:cs typeface="Arial" panose="020B0604020202020204" pitchFamily="34" charset="0"/>
              </a:rPr>
              <a:t>Received 3112 external review comments</a:t>
            </a:r>
            <a:endParaRPr lang="en-GB" sz="2400" b="1" dirty="0">
              <a:solidFill>
                <a:srgbClr val="9BBB59">
                  <a:lumMod val="50000"/>
                </a:srgbClr>
              </a:solidFill>
              <a:latin typeface="Arial" panose="020B0604020202020204" pitchFamily="34" charset="0"/>
              <a:cs typeface="Arial" panose="020B0604020202020204" pitchFamily="34" charset="0"/>
            </a:endParaRPr>
          </a:p>
        </p:txBody>
      </p:sp>
      <p:sp>
        <p:nvSpPr>
          <p:cNvPr id="9" name="Date Placeholder 4"/>
          <p:cNvSpPr>
            <a:spLocks noGrp="1"/>
          </p:cNvSpPr>
          <p:nvPr>
            <p:ph type="dt" sz="half" idx="2"/>
          </p:nvPr>
        </p:nvSpPr>
        <p:spPr>
          <a:xfrm>
            <a:off x="1981200" y="6356351"/>
            <a:ext cx="5334000" cy="365125"/>
          </a:xfrm>
        </p:spPr>
        <p:txBody>
          <a:bodyPr/>
          <a:lstStyle/>
          <a:p>
            <a:pPr defTabSz="457200"/>
            <a:r>
              <a:rPr lang="en-US" dirty="0"/>
              <a:t>The Intergovernmental Platform on Biodiversity and Ecosystem Services </a:t>
            </a:r>
          </a:p>
        </p:txBody>
      </p:sp>
      <p:sp>
        <p:nvSpPr>
          <p:cNvPr id="10" name="Footer Placeholder 5"/>
          <p:cNvSpPr>
            <a:spLocks noGrp="1"/>
          </p:cNvSpPr>
          <p:nvPr>
            <p:ph type="ftr" sz="quarter" idx="3"/>
          </p:nvPr>
        </p:nvSpPr>
        <p:spPr>
          <a:xfrm>
            <a:off x="7315200" y="6356351"/>
            <a:ext cx="2895600" cy="365125"/>
          </a:xfrm>
        </p:spPr>
        <p:txBody>
          <a:bodyPr/>
          <a:lstStyle/>
          <a:p>
            <a:pPr defTabSz="457200"/>
            <a:r>
              <a:rPr lang="en-US" dirty="0"/>
              <a:t>www.ipbes.net</a:t>
            </a:r>
          </a:p>
        </p:txBody>
      </p:sp>
    </p:spTree>
    <p:extLst>
      <p:ext uri="{BB962C8B-B14F-4D97-AF65-F5344CB8AC3E}">
        <p14:creationId xmlns:p14="http://schemas.microsoft.com/office/powerpoint/2010/main" val="254586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96735" y="5484236"/>
            <a:ext cx="1122220" cy="1041259"/>
          </a:xfrm>
          <a:prstGeom prst="rect">
            <a:avLst/>
          </a:prstGeom>
        </p:spPr>
        <p:txBody>
          <a:bodyPr anchor="b"/>
          <a:lstStyle>
            <a:lvl1pPr algn="l">
              <a:defRPr sz="2400" b="1">
                <a:solidFill>
                  <a:schemeClr val="bg1"/>
                </a:solidFill>
                <a:latin typeface="Arial"/>
              </a:defRPr>
            </a:lvl1pPr>
          </a:lstStyle>
          <a:p>
            <a:pPr algn="r" defTabSz="457200">
              <a:spcBef>
                <a:spcPct val="0"/>
              </a:spcBef>
              <a:defRPr/>
            </a:pPr>
            <a:r>
              <a:rPr lang="en-US" sz="7200" dirty="0">
                <a:solidFill>
                  <a:srgbClr val="C0D886"/>
                </a:solidFill>
              </a:rPr>
              <a:t>1.</a:t>
            </a:r>
          </a:p>
        </p:txBody>
      </p:sp>
      <p:pic>
        <p:nvPicPr>
          <p:cNvPr id="7" name="iStock-580129668.jpg" descr="/Users/golf/Desktop/170208 AW IPBES5 PowerPoint Template/Images/iStock-580129668.jpg"/>
          <p:cNvPicPr>
            <a:picLocks noGrp="1" noChangeAspect="1"/>
          </p:cNvPicPr>
          <p:nvPr>
            <p:ph type="pic" idx="1"/>
          </p:nvPr>
        </p:nvPicPr>
        <p:blipFill>
          <a:blip r:embed="rId2" r:link="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A5312E3-AADF-43F1-9542-19248B136F01}"/>
              </a:ext>
            </a:extLst>
          </p:cNvPr>
          <p:cNvSpPr>
            <a:spLocks noGrp="1"/>
          </p:cNvSpPr>
          <p:nvPr>
            <p:ph type="title"/>
          </p:nvPr>
        </p:nvSpPr>
        <p:spPr>
          <a:xfrm>
            <a:off x="3259287" y="5721495"/>
            <a:ext cx="5683827" cy="907905"/>
          </a:xfrm>
        </p:spPr>
        <p:txBody>
          <a:bodyPr>
            <a:noAutofit/>
          </a:bodyPr>
          <a:lstStyle/>
          <a:p>
            <a:r>
              <a:rPr lang="en-ZA" sz="3700" dirty="0">
                <a:latin typeface="Arial Black" panose="020B0A04020102020204" pitchFamily="34" charset="0"/>
              </a:rPr>
              <a:t>Africa’s natural assets are unique</a:t>
            </a:r>
            <a:endParaRPr lang="en-US" sz="3700" dirty="0"/>
          </a:p>
        </p:txBody>
      </p:sp>
    </p:spTree>
    <p:extLst>
      <p:ext uri="{BB962C8B-B14F-4D97-AF65-F5344CB8AC3E}">
        <p14:creationId xmlns:p14="http://schemas.microsoft.com/office/powerpoint/2010/main" val="3814398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1666106" y="748146"/>
            <a:ext cx="8773294" cy="2680855"/>
          </a:xfrm>
        </p:spPr>
        <p:txBody>
          <a:bodyPr>
            <a:noAutofit/>
          </a:bodyPr>
          <a:lstStyle/>
          <a:p>
            <a:pPr indent="0"/>
            <a:r>
              <a:rPr lang="en-GB" sz="2200" b="1" dirty="0">
                <a:solidFill>
                  <a:schemeClr val="tx1">
                    <a:lumMod val="65000"/>
                    <a:lumOff val="35000"/>
                  </a:schemeClr>
                </a:solidFill>
                <a:latin typeface="Arial" panose="020B0604020202020204" pitchFamily="34" charset="0"/>
                <a:cs typeface="Arial" panose="020B0604020202020204" pitchFamily="34" charset="0"/>
              </a:rPr>
              <a:t>Africa has extraordinary rich biodiversity and ecosystems as well as a wealth of indigenous and local knowledge.</a:t>
            </a:r>
            <a:br>
              <a:rPr lang="en-GB" sz="2200" b="1" dirty="0">
                <a:solidFill>
                  <a:schemeClr val="tx1">
                    <a:lumMod val="65000"/>
                    <a:lumOff val="35000"/>
                  </a:schemeClr>
                </a:solidFill>
                <a:latin typeface="Arial" panose="020B0604020202020204" pitchFamily="34" charset="0"/>
                <a:cs typeface="Arial" panose="020B0604020202020204" pitchFamily="34" charset="0"/>
              </a:rPr>
            </a:br>
            <a:br>
              <a:rPr lang="en-GB" sz="2200" b="1" dirty="0">
                <a:solidFill>
                  <a:schemeClr val="tx1">
                    <a:lumMod val="65000"/>
                    <a:lumOff val="35000"/>
                  </a:schemeClr>
                </a:solidFill>
                <a:latin typeface="Arial" panose="020B0604020202020204" pitchFamily="34" charset="0"/>
                <a:cs typeface="Arial" panose="020B0604020202020204" pitchFamily="34" charset="0"/>
              </a:rPr>
            </a:br>
            <a:r>
              <a:rPr lang="en-GB" sz="2200" b="1" dirty="0">
                <a:solidFill>
                  <a:schemeClr val="tx1">
                    <a:lumMod val="65000"/>
                    <a:lumOff val="35000"/>
                  </a:schemeClr>
                </a:solidFill>
                <a:latin typeface="Arial" panose="020B0604020202020204" pitchFamily="34" charset="0"/>
                <a:cs typeface="Arial" panose="020B0604020202020204" pitchFamily="34" charset="0"/>
              </a:rPr>
              <a:t>Africa is the last place on Earth with a significant assemblage of large mammals. </a:t>
            </a:r>
            <a:br>
              <a:rPr lang="en-GB" sz="2200" b="1" dirty="0">
                <a:solidFill>
                  <a:schemeClr val="tx1">
                    <a:lumMod val="65000"/>
                    <a:lumOff val="35000"/>
                  </a:schemeClr>
                </a:solidFill>
                <a:latin typeface="Arial" panose="020B0604020202020204" pitchFamily="34" charset="0"/>
                <a:cs typeface="Arial" panose="020B0604020202020204" pitchFamily="34" charset="0"/>
              </a:rPr>
            </a:br>
            <a:br>
              <a:rPr lang="en-GB" sz="2200" b="1" dirty="0">
                <a:solidFill>
                  <a:schemeClr val="tx1">
                    <a:lumMod val="65000"/>
                    <a:lumOff val="35000"/>
                  </a:schemeClr>
                </a:solidFill>
                <a:latin typeface="Arial" panose="020B0604020202020204" pitchFamily="34" charset="0"/>
                <a:cs typeface="Arial" panose="020B0604020202020204" pitchFamily="34" charset="0"/>
              </a:rPr>
            </a:br>
            <a:r>
              <a:rPr lang="en-GB" sz="2200" b="1" dirty="0">
                <a:solidFill>
                  <a:schemeClr val="tx1">
                    <a:lumMod val="65000"/>
                    <a:lumOff val="35000"/>
                  </a:schemeClr>
                </a:solidFill>
                <a:latin typeface="Arial" panose="020B0604020202020204" pitchFamily="34" charset="0"/>
                <a:cs typeface="Arial" panose="020B0604020202020204" pitchFamily="34" charset="0"/>
              </a:rPr>
              <a:t>Yet, the true value of nature’s contributions to human well-being is still underappreciated in decision-making processes. </a:t>
            </a:r>
            <a:endParaRPr lang="en-ZA" sz="2200" b="1" dirty="0"/>
          </a:p>
        </p:txBody>
      </p:sp>
      <p:pic>
        <p:nvPicPr>
          <p:cNvPr id="2" name="Picture 1"/>
          <p:cNvPicPr>
            <a:picLocks noChangeAspect="1"/>
          </p:cNvPicPr>
          <p:nvPr/>
        </p:nvPicPr>
        <p:blipFill>
          <a:blip r:embed="rId2"/>
          <a:stretch>
            <a:fillRect/>
          </a:stretch>
        </p:blipFill>
        <p:spPr>
          <a:xfrm>
            <a:off x="1524000" y="4012622"/>
            <a:ext cx="9144000" cy="1769143"/>
          </a:xfrm>
          <a:prstGeom prst="rect">
            <a:avLst/>
          </a:prstGeom>
        </p:spPr>
      </p:pic>
    </p:spTree>
    <p:extLst>
      <p:ext uri="{BB962C8B-B14F-4D97-AF65-F5344CB8AC3E}">
        <p14:creationId xmlns:p14="http://schemas.microsoft.com/office/powerpoint/2010/main" val="152932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208" y="5340927"/>
            <a:ext cx="8925792" cy="1328952"/>
          </a:xfrm>
          <a:solidFill>
            <a:schemeClr val="bg1"/>
          </a:solidFill>
        </p:spPr>
        <p:txBody>
          <a:bodyPr>
            <a:noAutofit/>
          </a:bodyPr>
          <a:lstStyle/>
          <a:p>
            <a:r>
              <a:rPr lang="en-GB" sz="2300" dirty="0">
                <a:solidFill>
                  <a:schemeClr val="tx1">
                    <a:lumMod val="65000"/>
                    <a:lumOff val="35000"/>
                  </a:schemeClr>
                </a:solidFill>
                <a:latin typeface="Arial" panose="020B0604020202020204" pitchFamily="34" charset="0"/>
                <a:cs typeface="Arial" panose="020B0604020202020204" pitchFamily="34" charset="0"/>
              </a:rPr>
              <a:t>Africa’s extraordinary richness in biodiversity and ecosystem services, and its wealth of indigenous and local knowledge, comprise strategic assets for sustainable development in the region. </a:t>
            </a:r>
            <a:endParaRPr lang="en-ZA" sz="2300" dirty="0"/>
          </a:p>
        </p:txBody>
      </p:sp>
      <p:pic>
        <p:nvPicPr>
          <p:cNvPr id="3" name="Picture 2"/>
          <p:cNvPicPr>
            <a:picLocks noChangeAspect="1"/>
          </p:cNvPicPr>
          <p:nvPr/>
        </p:nvPicPr>
        <p:blipFill rotWithShape="1">
          <a:blip r:embed="rId3"/>
          <a:srcRect r="3281"/>
          <a:stretch/>
        </p:blipFill>
        <p:spPr>
          <a:xfrm>
            <a:off x="1524000" y="610897"/>
            <a:ext cx="9141484" cy="4594948"/>
          </a:xfrm>
          <a:prstGeom prst="rect">
            <a:avLst/>
          </a:prstGeom>
        </p:spPr>
      </p:pic>
    </p:spTree>
    <p:extLst>
      <p:ext uri="{BB962C8B-B14F-4D97-AF65-F5344CB8AC3E}">
        <p14:creationId xmlns:p14="http://schemas.microsoft.com/office/powerpoint/2010/main" val="16549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70809" y="6234546"/>
            <a:ext cx="8281555"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ZA">
              <a:solidFill>
                <a:prstClr val="white"/>
              </a:solidFill>
              <a:latin typeface="Calibri"/>
            </a:endParaRPr>
          </a:p>
        </p:txBody>
      </p:sp>
      <p:pic>
        <p:nvPicPr>
          <p:cNvPr id="5" name="Picture 4"/>
          <p:cNvPicPr>
            <a:picLocks noChangeAspect="1"/>
          </p:cNvPicPr>
          <p:nvPr/>
        </p:nvPicPr>
        <p:blipFill>
          <a:blip r:embed="rId2"/>
          <a:stretch>
            <a:fillRect/>
          </a:stretch>
        </p:blipFill>
        <p:spPr>
          <a:xfrm>
            <a:off x="2706556" y="550837"/>
            <a:ext cx="6778888" cy="6272779"/>
          </a:xfrm>
          <a:prstGeom prst="rect">
            <a:avLst/>
          </a:prstGeom>
        </p:spPr>
      </p:pic>
      <p:sp>
        <p:nvSpPr>
          <p:cNvPr id="7" name="Title 1"/>
          <p:cNvSpPr>
            <a:spLocks noGrp="1"/>
          </p:cNvSpPr>
          <p:nvPr>
            <p:ph type="title"/>
          </p:nvPr>
        </p:nvSpPr>
        <p:spPr>
          <a:xfrm>
            <a:off x="1524001" y="14865"/>
            <a:ext cx="9143999" cy="525462"/>
          </a:xfrm>
        </p:spPr>
        <p:txBody>
          <a:bodyPr>
            <a:noAutofit/>
          </a:bodyPr>
          <a:lstStyle/>
          <a:p>
            <a:pPr algn="ctr"/>
            <a:r>
              <a:rPr lang="en-GB" sz="2000" dirty="0">
                <a:solidFill>
                  <a:schemeClr val="bg1"/>
                </a:solidFill>
                <a:latin typeface="Arial" panose="020B0604020202020204" pitchFamily="34" charset="0"/>
                <a:cs typeface="Arial" panose="020B0604020202020204" pitchFamily="34" charset="0"/>
              </a:rPr>
              <a:t>Africa’s richness in biodiversity and ecosystem services underestimated</a:t>
            </a:r>
            <a:endParaRPr lang="en-ZA" sz="2000" dirty="0">
              <a:solidFill>
                <a:schemeClr val="bg1"/>
              </a:solidFill>
            </a:endParaRPr>
          </a:p>
        </p:txBody>
      </p:sp>
    </p:spTree>
    <p:extLst>
      <p:ext uri="{BB962C8B-B14F-4D97-AF65-F5344CB8AC3E}">
        <p14:creationId xmlns:p14="http://schemas.microsoft.com/office/powerpoint/2010/main" val="265314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604738"/>
            <a:fld id="{42782948-4DBE-204D-AB9E-B65E067054AE}" type="slidenum">
              <a:rPr lang="en-US"/>
              <a:pPr defTabSz="604738"/>
              <a:t>9</a:t>
            </a:fld>
            <a:endParaRPr lang="en-US"/>
          </a:p>
        </p:txBody>
      </p:sp>
      <p:pic>
        <p:nvPicPr>
          <p:cNvPr id="16" name="Picture 15" descr="Map&#10;&#10;Description automatically generated">
            <a:extLst>
              <a:ext uri="{FF2B5EF4-FFF2-40B4-BE49-F238E27FC236}">
                <a16:creationId xmlns:a16="http://schemas.microsoft.com/office/drawing/2014/main" id="{E8F40BD4-C3A8-9348-935C-8F7643F775BE}"/>
              </a:ext>
            </a:extLst>
          </p:cNvPr>
          <p:cNvPicPr>
            <a:picLocks noChangeAspect="1"/>
          </p:cNvPicPr>
          <p:nvPr/>
        </p:nvPicPr>
        <p:blipFill>
          <a:blip r:embed="rId3"/>
          <a:stretch>
            <a:fillRect/>
          </a:stretch>
        </p:blipFill>
        <p:spPr>
          <a:xfrm>
            <a:off x="4372729" y="183854"/>
            <a:ext cx="7556663" cy="6450636"/>
          </a:xfrm>
          <a:prstGeom prst="rect">
            <a:avLst/>
          </a:prstGeom>
        </p:spPr>
      </p:pic>
      <p:sp>
        <p:nvSpPr>
          <p:cNvPr id="17" name="Title 10">
            <a:extLst>
              <a:ext uri="{FF2B5EF4-FFF2-40B4-BE49-F238E27FC236}">
                <a16:creationId xmlns:a16="http://schemas.microsoft.com/office/drawing/2014/main" id="{6FAB5AEB-46E8-A349-9CEB-3501E6647B97}"/>
              </a:ext>
            </a:extLst>
          </p:cNvPr>
          <p:cNvSpPr>
            <a:spLocks noGrp="1"/>
          </p:cNvSpPr>
          <p:nvPr>
            <p:ph type="title"/>
          </p:nvPr>
        </p:nvSpPr>
        <p:spPr>
          <a:xfrm>
            <a:off x="649053" y="2746199"/>
            <a:ext cx="4837977" cy="1232389"/>
          </a:xfrm>
        </p:spPr>
        <p:txBody>
          <a:bodyPr/>
          <a:lstStyle/>
          <a:p>
            <a:r>
              <a:rPr lang="en-US" sz="3704">
                <a:solidFill>
                  <a:srgbClr val="651D32"/>
                </a:solidFill>
              </a:rPr>
              <a:t>THE FOUR </a:t>
            </a:r>
            <a:br>
              <a:rPr lang="en-US" sz="3704">
                <a:solidFill>
                  <a:srgbClr val="651D32"/>
                </a:solidFill>
              </a:rPr>
            </a:br>
            <a:r>
              <a:rPr lang="en-US" sz="3704">
                <a:solidFill>
                  <a:srgbClr val="651D32"/>
                </a:solidFill>
              </a:rPr>
              <a:t>LANDSCAPES</a:t>
            </a:r>
            <a:endParaRPr lang="en-US" sz="3704"/>
          </a:p>
        </p:txBody>
      </p:sp>
    </p:spTree>
    <p:extLst>
      <p:ext uri="{BB962C8B-B14F-4D97-AF65-F5344CB8AC3E}">
        <p14:creationId xmlns:p14="http://schemas.microsoft.com/office/powerpoint/2010/main" val="2594703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t Cap PPT Template" id="{11BBEA99-3B7D-F947-A37A-5652D19167EF}" vid="{55BF69A7-897E-7F4D-A54B-371117E9FF1E}"/>
    </a:ext>
  </a:extLst>
</a:theme>
</file>

<file path=ppt/theme/theme4.xml><?xml version="1.0" encoding="utf-8"?>
<a:theme xmlns:a="http://schemas.openxmlformats.org/drawingml/2006/main" name="1_IPBES 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A PowerPoint Template">
  <a:themeElements>
    <a:clrScheme name="MA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 PowerPoint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A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t Cap PPT Template  -  Read-Only" id="{946334D0-ED88-4C00-8038-0922EA2B457E}" vid="{CEB98CF5-3BCE-4AEE-8A8E-89CDF14A007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1725</Words>
  <Application>Microsoft Macintosh PowerPoint</Application>
  <PresentationFormat>Widescreen</PresentationFormat>
  <Paragraphs>153</Paragraphs>
  <Slides>31</Slides>
  <Notes>10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31</vt:i4>
      </vt:variant>
    </vt:vector>
  </HeadingPairs>
  <TitlesOfParts>
    <vt:vector size="47" baseType="lpstr">
      <vt:lpstr>Arial</vt:lpstr>
      <vt:lpstr>Arial Black</vt:lpstr>
      <vt:lpstr>Calibri</vt:lpstr>
      <vt:lpstr>Calibri Light</vt:lpstr>
      <vt:lpstr>Courier New</vt:lpstr>
      <vt:lpstr>Georgia</vt:lpstr>
      <vt:lpstr>Gill Sans</vt:lpstr>
      <vt:lpstr>Gill Sans MT</vt:lpstr>
      <vt:lpstr>Source Sans Pro</vt:lpstr>
      <vt:lpstr>Wingdings</vt:lpstr>
      <vt:lpstr>Office Theme</vt:lpstr>
      <vt:lpstr>1_Office Theme</vt:lpstr>
      <vt:lpstr>16.9-Template_12.7.2016</vt:lpstr>
      <vt:lpstr>1_IPBES 2</vt:lpstr>
      <vt:lpstr>MA PowerPoint Template</vt:lpstr>
      <vt:lpstr>1_16.9-Template_12.7.2016</vt:lpstr>
      <vt:lpstr>Role of policy and community engagements in biodiversity conservation in africa</vt:lpstr>
      <vt:lpstr>Direct drivers growing in intensity</vt:lpstr>
      <vt:lpstr>PowerPoint Presentation</vt:lpstr>
      <vt:lpstr>PowerPoint Presentation</vt:lpstr>
      <vt:lpstr>Africa’s natural assets are unique</vt:lpstr>
      <vt:lpstr>PowerPoint Presentation</vt:lpstr>
      <vt:lpstr>Africa’s extraordinary richness in biodiversity and ecosystem services, and its wealth of indigenous and local knowledge, comprise strategic assets for sustainable development in the region. </vt:lpstr>
      <vt:lpstr>Africa’s richness in biodiversity and ecosystem services underestimated</vt:lpstr>
      <vt:lpstr>THE FOUR  LANDSCAPES</vt:lpstr>
      <vt:lpstr>Nature's contribution to global economy &gt; $125 trillion/year   Landscapes' contribution to EAC economy ~$10.9 billion/year</vt:lpstr>
      <vt:lpstr>PowerPoint Presentation</vt:lpstr>
      <vt:lpstr>Key messages</vt:lpstr>
      <vt:lpstr>POLICY ALIGNMENT for key policies in Africa</vt:lpstr>
      <vt:lpstr>PowerPoint Presentation</vt:lpstr>
      <vt:lpstr>PowerPoint Presentation</vt:lpstr>
      <vt:lpstr>PowerPoint Presentation</vt:lpstr>
      <vt:lpstr>PowerPoint Presentation</vt:lpstr>
      <vt:lpstr>PowerPoint Presentation</vt:lpstr>
      <vt:lpstr>PowerPoint Presentation</vt:lpstr>
      <vt:lpstr>Africa has options</vt:lpstr>
      <vt:lpstr>Measures taken to protect biodiversity by African Governments, such as expansion of protected areas, control of invasive alien species, restoration of ecosystems and control of invasive alien species, have already contributed to the recovery of some threatened species.</vt:lpstr>
      <vt:lpstr>Community engagements in biodiversity conservation</vt:lpstr>
      <vt:lpstr>PowerPoint Presentation</vt:lpstr>
      <vt:lpstr>Regional economic models consider wildlife as national government resources, while costs are borne by individual households, the outcome is a lack of or weak incentives, and/or benefit sharing guidelines from these benefits.</vt:lpstr>
      <vt:lpstr>There is an increasing shift from predominantly centralized natural resource management towards more devolved models known very broadly as Community-Based Natural Resource Management (CBNRM).</vt:lpstr>
      <vt:lpstr>The Promise of CBNRM</vt:lpstr>
      <vt:lpstr>The promise of CBNRM </vt:lpstr>
      <vt:lpstr>The promise of CBNRM </vt:lpstr>
      <vt:lpstr>CBNRM afford various benefits to communities and biodiversity</vt:lpstr>
      <vt:lpstr>Policy Actions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policy and community engagements in biodiversity conservation in africa</dc:title>
  <dc:creator>Otienoh Oguge</dc:creator>
  <cp:lastModifiedBy>Otienoh Oguge</cp:lastModifiedBy>
  <cp:revision>8</cp:revision>
  <dcterms:created xsi:type="dcterms:W3CDTF">2022-05-24T16:36:51Z</dcterms:created>
  <dcterms:modified xsi:type="dcterms:W3CDTF">2022-05-25T07:56:46Z</dcterms:modified>
</cp:coreProperties>
</file>