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8" r:id="rId4"/>
    <p:sldId id="269" r:id="rId5"/>
    <p:sldId id="265" r:id="rId6"/>
    <p:sldId id="274" r:id="rId7"/>
    <p:sldId id="259" r:id="rId8"/>
    <p:sldId id="260" r:id="rId9"/>
    <p:sldId id="264" r:id="rId10"/>
    <p:sldId id="270" r:id="rId11"/>
    <p:sldId id="272" r:id="rId12"/>
    <p:sldId id="271" r:id="rId13"/>
    <p:sldId id="273" r:id="rId14"/>
    <p:sldId id="275" r:id="rId15"/>
    <p:sldId id="276" r:id="rId16"/>
    <p:sldId id="378" r:id="rId17"/>
    <p:sldId id="278" r:id="rId18"/>
    <p:sldId id="277" r:id="rId19"/>
    <p:sldId id="379" r:id="rId20"/>
    <p:sldId id="266" r:id="rId21"/>
    <p:sldId id="263" r:id="rId22"/>
    <p:sldId id="381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7D65DC-E608-4656-A36A-EDF3EA6D36C0}">
          <p14:sldIdLst>
            <p14:sldId id="256"/>
            <p14:sldId id="257"/>
            <p14:sldId id="268"/>
            <p14:sldId id="269"/>
            <p14:sldId id="265"/>
            <p14:sldId id="274"/>
            <p14:sldId id="259"/>
            <p14:sldId id="260"/>
            <p14:sldId id="264"/>
            <p14:sldId id="270"/>
            <p14:sldId id="272"/>
            <p14:sldId id="271"/>
            <p14:sldId id="273"/>
            <p14:sldId id="275"/>
            <p14:sldId id="276"/>
            <p14:sldId id="378"/>
            <p14:sldId id="278"/>
            <p14:sldId id="277"/>
            <p14:sldId id="379"/>
            <p14:sldId id="266"/>
            <p14:sldId id="263"/>
            <p14:sldId id="38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3.png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3.png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5CC7C-63A5-4AAE-B14A-3BF7E8814BA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0D2E17A-DBF8-491C-A406-1AF173648145}">
      <dgm:prSet/>
      <dgm:spPr/>
      <dgm:t>
        <a:bodyPr/>
        <a:lstStyle/>
        <a:p>
          <a:r>
            <a:rPr lang="en-US"/>
            <a:t>Viral diseases</a:t>
          </a:r>
        </a:p>
      </dgm:t>
    </dgm:pt>
    <dgm:pt modelId="{E340DCA9-D6BC-4701-B7E0-3914688FD0B1}" type="parTrans" cxnId="{A4B06606-17FC-497C-A554-A5E7AEFB9B01}">
      <dgm:prSet/>
      <dgm:spPr/>
      <dgm:t>
        <a:bodyPr/>
        <a:lstStyle/>
        <a:p>
          <a:endParaRPr lang="en-US"/>
        </a:p>
      </dgm:t>
    </dgm:pt>
    <dgm:pt modelId="{E7114572-E2B1-4DE9-B12B-DCE818958571}" type="sibTrans" cxnId="{A4B06606-17FC-497C-A554-A5E7AEFB9B01}">
      <dgm:prSet/>
      <dgm:spPr/>
      <dgm:t>
        <a:bodyPr/>
        <a:lstStyle/>
        <a:p>
          <a:endParaRPr lang="en-US"/>
        </a:p>
      </dgm:t>
    </dgm:pt>
    <dgm:pt modelId="{61BAC03E-10DC-4FD3-8A4A-6B2EAFD76FD1}">
      <dgm:prSet/>
      <dgm:spPr/>
      <dgm:t>
        <a:bodyPr/>
        <a:lstStyle/>
        <a:p>
          <a:r>
            <a:rPr lang="en-US"/>
            <a:t>Bacterial diseases</a:t>
          </a:r>
        </a:p>
      </dgm:t>
    </dgm:pt>
    <dgm:pt modelId="{DF515E49-3203-449A-802D-CC2843ABE0B2}" type="parTrans" cxnId="{1FD1344E-3770-495A-9D44-0F8F142BA23E}">
      <dgm:prSet/>
      <dgm:spPr/>
      <dgm:t>
        <a:bodyPr/>
        <a:lstStyle/>
        <a:p>
          <a:endParaRPr lang="en-US"/>
        </a:p>
      </dgm:t>
    </dgm:pt>
    <dgm:pt modelId="{BE41EA3B-8BAA-4898-9ED8-014CDF24B2FB}" type="sibTrans" cxnId="{1FD1344E-3770-495A-9D44-0F8F142BA23E}">
      <dgm:prSet/>
      <dgm:spPr/>
      <dgm:t>
        <a:bodyPr/>
        <a:lstStyle/>
        <a:p>
          <a:endParaRPr lang="en-US"/>
        </a:p>
      </dgm:t>
    </dgm:pt>
    <dgm:pt modelId="{00683485-28FD-4B2D-8630-596356EAFE47}">
      <dgm:prSet/>
      <dgm:spPr/>
      <dgm:t>
        <a:bodyPr/>
        <a:lstStyle/>
        <a:p>
          <a:r>
            <a:rPr lang="en-US"/>
            <a:t>Vector borne diseases</a:t>
          </a:r>
        </a:p>
      </dgm:t>
    </dgm:pt>
    <dgm:pt modelId="{A3FC1345-BD76-49BC-825E-B83005E1FD59}" type="parTrans" cxnId="{C3C191B3-56ED-4D0E-B0FF-C6CED83D5060}">
      <dgm:prSet/>
      <dgm:spPr/>
      <dgm:t>
        <a:bodyPr/>
        <a:lstStyle/>
        <a:p>
          <a:endParaRPr lang="en-US"/>
        </a:p>
      </dgm:t>
    </dgm:pt>
    <dgm:pt modelId="{22C3729D-B4F4-4B8C-81EE-38716524BBB6}" type="sibTrans" cxnId="{C3C191B3-56ED-4D0E-B0FF-C6CED83D5060}">
      <dgm:prSet/>
      <dgm:spPr/>
      <dgm:t>
        <a:bodyPr/>
        <a:lstStyle/>
        <a:p>
          <a:endParaRPr lang="en-US"/>
        </a:p>
      </dgm:t>
    </dgm:pt>
    <dgm:pt modelId="{81197C40-3096-4E60-A7C2-EB50F91C80AD}" type="pres">
      <dgm:prSet presAssocID="{78F5CC7C-63A5-4AAE-B14A-3BF7E8814BA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AE5BC-A51D-4EC2-892F-9C65A5D9C8BB}" type="pres">
      <dgm:prSet presAssocID="{20D2E17A-DBF8-491C-A406-1AF173648145}" presName="compNode" presStyleCnt="0"/>
      <dgm:spPr/>
    </dgm:pt>
    <dgm:pt modelId="{C3C5970C-A4F5-49DC-98CF-61AB16EFE18E}" type="pres">
      <dgm:prSet presAssocID="{20D2E17A-DBF8-491C-A406-1AF173648145}" presName="bgRect" presStyleLbl="bgShp" presStyleIdx="0" presStyleCnt="3"/>
      <dgm:spPr/>
    </dgm:pt>
    <dgm:pt modelId="{A5C21C7E-E505-4F1A-B6FE-DFC736FA4672}" type="pres">
      <dgm:prSet presAssocID="{20D2E17A-DBF8-491C-A406-1AF1736481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BCFE944D-ED9F-4014-AC46-6B82BACB9878}" type="pres">
      <dgm:prSet presAssocID="{20D2E17A-DBF8-491C-A406-1AF173648145}" presName="spaceRect" presStyleCnt="0"/>
      <dgm:spPr/>
    </dgm:pt>
    <dgm:pt modelId="{B4D6334B-BEB8-4FD4-AF66-E1B73C0A6204}" type="pres">
      <dgm:prSet presAssocID="{20D2E17A-DBF8-491C-A406-1AF173648145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FFED2E4-3885-4BBF-A800-947EA002568B}" type="pres">
      <dgm:prSet presAssocID="{E7114572-E2B1-4DE9-B12B-DCE818958571}" presName="sibTrans" presStyleCnt="0"/>
      <dgm:spPr/>
    </dgm:pt>
    <dgm:pt modelId="{23508C54-4A75-4156-99B1-682174A2AB5B}" type="pres">
      <dgm:prSet presAssocID="{61BAC03E-10DC-4FD3-8A4A-6B2EAFD76FD1}" presName="compNode" presStyleCnt="0"/>
      <dgm:spPr/>
    </dgm:pt>
    <dgm:pt modelId="{F83672E3-5F37-4397-B289-8605B52BD950}" type="pres">
      <dgm:prSet presAssocID="{61BAC03E-10DC-4FD3-8A4A-6B2EAFD76FD1}" presName="bgRect" presStyleLbl="bgShp" presStyleIdx="1" presStyleCnt="3"/>
      <dgm:spPr/>
    </dgm:pt>
    <dgm:pt modelId="{A2B39FC9-D795-497B-A53A-CC46EEDFC922}" type="pres">
      <dgm:prSet presAssocID="{61BAC03E-10DC-4FD3-8A4A-6B2EAFD76FD1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8BD9871-C648-4211-870E-FFFEE92D3ABA}" type="pres">
      <dgm:prSet presAssocID="{61BAC03E-10DC-4FD3-8A4A-6B2EAFD76FD1}" presName="spaceRect" presStyleCnt="0"/>
      <dgm:spPr/>
    </dgm:pt>
    <dgm:pt modelId="{4CB8860A-1B47-4AD5-BA45-DA1F7FC5D92D}" type="pres">
      <dgm:prSet presAssocID="{61BAC03E-10DC-4FD3-8A4A-6B2EAFD76FD1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2640D7-5769-4355-A259-AD51D49D2F1B}" type="pres">
      <dgm:prSet presAssocID="{BE41EA3B-8BAA-4898-9ED8-014CDF24B2FB}" presName="sibTrans" presStyleCnt="0"/>
      <dgm:spPr/>
    </dgm:pt>
    <dgm:pt modelId="{17A0E494-8761-44F3-A3E1-7001829D13F4}" type="pres">
      <dgm:prSet presAssocID="{00683485-28FD-4B2D-8630-596356EAFE47}" presName="compNode" presStyleCnt="0"/>
      <dgm:spPr/>
    </dgm:pt>
    <dgm:pt modelId="{FA2A54CA-7DC9-4863-A00E-D0F043E72840}" type="pres">
      <dgm:prSet presAssocID="{00683485-28FD-4B2D-8630-596356EAFE47}" presName="bgRect" presStyleLbl="bgShp" presStyleIdx="2" presStyleCnt="3"/>
      <dgm:spPr/>
    </dgm:pt>
    <dgm:pt modelId="{44E02D96-7E82-4B7B-9C4F-CA6A90C41754}" type="pres">
      <dgm:prSet presAssocID="{00683485-28FD-4B2D-8630-596356EAFE47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3F934F71-CBDA-42F9-954A-6028099838E4}" type="pres">
      <dgm:prSet presAssocID="{00683485-28FD-4B2D-8630-596356EAFE47}" presName="spaceRect" presStyleCnt="0"/>
      <dgm:spPr/>
    </dgm:pt>
    <dgm:pt modelId="{184F3D65-0468-4CE5-AFB2-FA297E5B7CFE}" type="pres">
      <dgm:prSet presAssocID="{00683485-28FD-4B2D-8630-596356EAFE47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C5F5938-A38A-455C-BE43-151DBFC9846E}" type="presOf" srcId="{78F5CC7C-63A5-4AAE-B14A-3BF7E8814BA3}" destId="{81197C40-3096-4E60-A7C2-EB50F91C80AD}" srcOrd="0" destOrd="0" presId="urn:microsoft.com/office/officeart/2018/2/layout/IconVerticalSolidList"/>
    <dgm:cxn modelId="{1FD1344E-3770-495A-9D44-0F8F142BA23E}" srcId="{78F5CC7C-63A5-4AAE-B14A-3BF7E8814BA3}" destId="{61BAC03E-10DC-4FD3-8A4A-6B2EAFD76FD1}" srcOrd="1" destOrd="0" parTransId="{DF515E49-3203-449A-802D-CC2843ABE0B2}" sibTransId="{BE41EA3B-8BAA-4898-9ED8-014CDF24B2FB}"/>
    <dgm:cxn modelId="{C3C191B3-56ED-4D0E-B0FF-C6CED83D5060}" srcId="{78F5CC7C-63A5-4AAE-B14A-3BF7E8814BA3}" destId="{00683485-28FD-4B2D-8630-596356EAFE47}" srcOrd="2" destOrd="0" parTransId="{A3FC1345-BD76-49BC-825E-B83005E1FD59}" sibTransId="{22C3729D-B4F4-4B8C-81EE-38716524BBB6}"/>
    <dgm:cxn modelId="{A4B06606-17FC-497C-A554-A5E7AEFB9B01}" srcId="{78F5CC7C-63A5-4AAE-B14A-3BF7E8814BA3}" destId="{20D2E17A-DBF8-491C-A406-1AF173648145}" srcOrd="0" destOrd="0" parTransId="{E340DCA9-D6BC-4701-B7E0-3914688FD0B1}" sibTransId="{E7114572-E2B1-4DE9-B12B-DCE818958571}"/>
    <dgm:cxn modelId="{99180372-0DA7-4CE2-9C15-E724F13A172A}" type="presOf" srcId="{20D2E17A-DBF8-491C-A406-1AF173648145}" destId="{B4D6334B-BEB8-4FD4-AF66-E1B73C0A6204}" srcOrd="0" destOrd="0" presId="urn:microsoft.com/office/officeart/2018/2/layout/IconVerticalSolidList"/>
    <dgm:cxn modelId="{9EFD2A08-ABD6-4992-BD0A-116269EFE251}" type="presOf" srcId="{00683485-28FD-4B2D-8630-596356EAFE47}" destId="{184F3D65-0468-4CE5-AFB2-FA297E5B7CFE}" srcOrd="0" destOrd="0" presId="urn:microsoft.com/office/officeart/2018/2/layout/IconVerticalSolidList"/>
    <dgm:cxn modelId="{6211F1C6-D52B-4104-89D1-BF452021D406}" type="presOf" srcId="{61BAC03E-10DC-4FD3-8A4A-6B2EAFD76FD1}" destId="{4CB8860A-1B47-4AD5-BA45-DA1F7FC5D92D}" srcOrd="0" destOrd="0" presId="urn:microsoft.com/office/officeart/2018/2/layout/IconVerticalSolidList"/>
    <dgm:cxn modelId="{FAB02EAE-4792-4BE0-AD84-3CF473A6DBA9}" type="presParOf" srcId="{81197C40-3096-4E60-A7C2-EB50F91C80AD}" destId="{EAEAE5BC-A51D-4EC2-892F-9C65A5D9C8BB}" srcOrd="0" destOrd="0" presId="urn:microsoft.com/office/officeart/2018/2/layout/IconVerticalSolidList"/>
    <dgm:cxn modelId="{BD423778-D063-4744-B3ED-67E5D3EFC183}" type="presParOf" srcId="{EAEAE5BC-A51D-4EC2-892F-9C65A5D9C8BB}" destId="{C3C5970C-A4F5-49DC-98CF-61AB16EFE18E}" srcOrd="0" destOrd="0" presId="urn:microsoft.com/office/officeart/2018/2/layout/IconVerticalSolidList"/>
    <dgm:cxn modelId="{A9A6CAD8-01C8-417E-B444-98D2CFC08A04}" type="presParOf" srcId="{EAEAE5BC-A51D-4EC2-892F-9C65A5D9C8BB}" destId="{A5C21C7E-E505-4F1A-B6FE-DFC736FA4672}" srcOrd="1" destOrd="0" presId="urn:microsoft.com/office/officeart/2018/2/layout/IconVerticalSolidList"/>
    <dgm:cxn modelId="{3E29C5F7-2288-4095-B4B2-708FA6C69C91}" type="presParOf" srcId="{EAEAE5BC-A51D-4EC2-892F-9C65A5D9C8BB}" destId="{BCFE944D-ED9F-4014-AC46-6B82BACB9878}" srcOrd="2" destOrd="0" presId="urn:microsoft.com/office/officeart/2018/2/layout/IconVerticalSolidList"/>
    <dgm:cxn modelId="{03062A26-11F0-43DD-A02F-459F35F526FD}" type="presParOf" srcId="{EAEAE5BC-A51D-4EC2-892F-9C65A5D9C8BB}" destId="{B4D6334B-BEB8-4FD4-AF66-E1B73C0A6204}" srcOrd="3" destOrd="0" presId="urn:microsoft.com/office/officeart/2018/2/layout/IconVerticalSolidList"/>
    <dgm:cxn modelId="{9045A3A0-54DB-471D-BAFA-58975D66A0D5}" type="presParOf" srcId="{81197C40-3096-4E60-A7C2-EB50F91C80AD}" destId="{9FFED2E4-3885-4BBF-A800-947EA002568B}" srcOrd="1" destOrd="0" presId="urn:microsoft.com/office/officeart/2018/2/layout/IconVerticalSolidList"/>
    <dgm:cxn modelId="{CBDADFCC-9368-42E2-8BDB-2E87BA61055A}" type="presParOf" srcId="{81197C40-3096-4E60-A7C2-EB50F91C80AD}" destId="{23508C54-4A75-4156-99B1-682174A2AB5B}" srcOrd="2" destOrd="0" presId="urn:microsoft.com/office/officeart/2018/2/layout/IconVerticalSolidList"/>
    <dgm:cxn modelId="{5638F0CC-DCBB-413E-968F-8C6CAC905482}" type="presParOf" srcId="{23508C54-4A75-4156-99B1-682174A2AB5B}" destId="{F83672E3-5F37-4397-B289-8605B52BD950}" srcOrd="0" destOrd="0" presId="urn:microsoft.com/office/officeart/2018/2/layout/IconVerticalSolidList"/>
    <dgm:cxn modelId="{2C27E9AD-DC62-468C-8160-7F1B71C12091}" type="presParOf" srcId="{23508C54-4A75-4156-99B1-682174A2AB5B}" destId="{A2B39FC9-D795-497B-A53A-CC46EEDFC922}" srcOrd="1" destOrd="0" presId="urn:microsoft.com/office/officeart/2018/2/layout/IconVerticalSolidList"/>
    <dgm:cxn modelId="{D1D2EBC9-9E8E-462B-9C10-779211BF993E}" type="presParOf" srcId="{23508C54-4A75-4156-99B1-682174A2AB5B}" destId="{78BD9871-C648-4211-870E-FFFEE92D3ABA}" srcOrd="2" destOrd="0" presId="urn:microsoft.com/office/officeart/2018/2/layout/IconVerticalSolidList"/>
    <dgm:cxn modelId="{22224F45-ECCB-4D3B-A9C3-369C662E5624}" type="presParOf" srcId="{23508C54-4A75-4156-99B1-682174A2AB5B}" destId="{4CB8860A-1B47-4AD5-BA45-DA1F7FC5D92D}" srcOrd="3" destOrd="0" presId="urn:microsoft.com/office/officeart/2018/2/layout/IconVerticalSolidList"/>
    <dgm:cxn modelId="{3435572C-AA69-472E-92D3-FCAC882DEEA3}" type="presParOf" srcId="{81197C40-3096-4E60-A7C2-EB50F91C80AD}" destId="{AD2640D7-5769-4355-A259-AD51D49D2F1B}" srcOrd="3" destOrd="0" presId="urn:microsoft.com/office/officeart/2018/2/layout/IconVerticalSolidList"/>
    <dgm:cxn modelId="{8A24EA8E-48FF-417C-B3FB-5883005702B1}" type="presParOf" srcId="{81197C40-3096-4E60-A7C2-EB50F91C80AD}" destId="{17A0E494-8761-44F3-A3E1-7001829D13F4}" srcOrd="4" destOrd="0" presId="urn:microsoft.com/office/officeart/2018/2/layout/IconVerticalSolidList"/>
    <dgm:cxn modelId="{B40D0F2F-456A-4A30-8E8F-5CDD11D85638}" type="presParOf" srcId="{17A0E494-8761-44F3-A3E1-7001829D13F4}" destId="{FA2A54CA-7DC9-4863-A00E-D0F043E72840}" srcOrd="0" destOrd="0" presId="urn:microsoft.com/office/officeart/2018/2/layout/IconVerticalSolidList"/>
    <dgm:cxn modelId="{D9F02E31-418A-49AD-95D8-0A9556F96D3F}" type="presParOf" srcId="{17A0E494-8761-44F3-A3E1-7001829D13F4}" destId="{44E02D96-7E82-4B7B-9C4F-CA6A90C41754}" srcOrd="1" destOrd="0" presId="urn:microsoft.com/office/officeart/2018/2/layout/IconVerticalSolidList"/>
    <dgm:cxn modelId="{7194BB3A-B460-4E6D-BC85-8BB664E564D6}" type="presParOf" srcId="{17A0E494-8761-44F3-A3E1-7001829D13F4}" destId="{3F934F71-CBDA-42F9-954A-6028099838E4}" srcOrd="2" destOrd="0" presId="urn:microsoft.com/office/officeart/2018/2/layout/IconVerticalSolidList"/>
    <dgm:cxn modelId="{BD49B36B-2228-4AF0-BD74-068A5A7598FE}" type="presParOf" srcId="{17A0E494-8761-44F3-A3E1-7001829D13F4}" destId="{184F3D65-0468-4CE5-AFB2-FA297E5B7C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5970C-A4F5-49DC-98CF-61AB16EFE18E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21C7E-E505-4F1A-B6FE-DFC736FA4672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6334B-BEB8-4FD4-AF66-E1B73C0A6204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Viral diseases</a:t>
          </a:r>
        </a:p>
      </dsp:txBody>
      <dsp:txXfrm>
        <a:off x="1945450" y="719"/>
        <a:ext cx="4643240" cy="1684372"/>
      </dsp:txXfrm>
    </dsp:sp>
    <dsp:sp modelId="{F83672E3-5F37-4397-B289-8605B52BD950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39FC9-D795-497B-A53A-CC46EEDFC922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8860A-1B47-4AD5-BA45-DA1F7FC5D92D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Bacterial diseases</a:t>
          </a:r>
        </a:p>
      </dsp:txBody>
      <dsp:txXfrm>
        <a:off x="1945450" y="2106185"/>
        <a:ext cx="4643240" cy="1684372"/>
      </dsp:txXfrm>
    </dsp:sp>
    <dsp:sp modelId="{FA2A54CA-7DC9-4863-A00E-D0F043E72840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02D96-7E82-4B7B-9C4F-CA6A90C41754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F3D65-0468-4CE5-AFB2-FA297E5B7CFE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Vector borne diseases</a:t>
          </a:r>
        </a:p>
      </dsp:txBody>
      <dsp:txXfrm>
        <a:off x="1945450" y="4211650"/>
        <a:ext cx="4643240" cy="168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4C467-D71D-462A-A586-710ED299383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3ED24-B906-4038-A715-511536BAC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Diseases can have consequences on international trade in animal and animal products, food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These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pathogesns</a:t>
            </a:r>
            <a:r>
              <a:rPr lang="en-US" baseline="0" dirty="0" smtClean="0"/>
              <a:t> affect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3ED24-B906-4038-A715-511536BAC2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6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For certain pathogens wildlife can act as reservoirs, which when transmitted to livestock can rapidly spread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Conversely, domestic animals can act as the reservoir for pathogens, which may not be independently maintained, in fragmented populations of wildlife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ED24-B906-4038-A715-511536BAC2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countries have managed to eradicate</a:t>
            </a:r>
            <a:r>
              <a:rPr lang="en-US" baseline="0" dirty="0" smtClean="0"/>
              <a:t> the disease by slaughter of affected herds, but this is not practical where we have natural reservoirs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ED24-B906-4038-A715-511536BAC2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7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EDE94F3E-42D7-D46C-1558-D24442242C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2F36981F-FD70-40E8-61F9-6660273E7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Vaccination, proper carcass disposal, environmental decontamination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3E505C13-7712-AFE3-4ED4-1E20C0D5C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F10295-8A01-484D-BF00-46C357AF51B3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5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of </a:t>
            </a:r>
            <a:r>
              <a:rPr lang="en-US" dirty="0" err="1" smtClean="0"/>
              <a:t>rinderpest</a:t>
            </a:r>
            <a:r>
              <a:rPr lang="en-US" dirty="0" smtClean="0"/>
              <a:t> in cattle led to eradication of disease in wildlife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ED24-B906-4038-A715-511536BAC2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Including public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3ED24-B906-4038-A715-511536BAC2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84BD40-737C-0CFB-4E16-0F31B6050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68CCDE-5B29-9F56-80C9-FD9AFBE53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AD1E13-2B1C-4583-1106-EB602E300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057-12AB-437E-817B-CBF7B9AFEBF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183276-02EC-8A5A-4CD7-2F9754AB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0D1DBE-4FDB-EF4D-082A-BA89B886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02CD-5A35-4979-BF96-7F38216A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6176F-1D88-08BC-4FB5-5132324D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823C99-14FC-AE23-A04E-841E80827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CA669A-B6DC-15A3-6D0B-3CD49291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057-12AB-437E-817B-CBF7B9AFEBF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5138F2-BA46-0504-8097-F72795C4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B03B45-E3D8-2DA2-467E-CEE4410B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02CD-5A35-4979-BF96-7F38216A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1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D2AC85-28CF-75CC-6504-570FDA051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267A8C-A525-C6E6-2078-2BE8FE6F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9B246-F0D5-82DB-E9D2-5E7AAB2F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057-12AB-437E-817B-CBF7B9AFEBF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8E473-3051-6849-15F8-EF8877D7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A895B7-7CFC-A474-F83E-29D30A8F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02CD-5A35-4979-BF96-7F38216A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35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00470-3D86-51D1-3B92-F27E351E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FB9B70-90DF-D9C3-703C-3DC34C4BE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2B6359-BFE6-AE6B-9934-D05F5037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057-12AB-437E-817B-CBF7B9AFEBF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CD8718-362C-D8BD-E20C-4969C29B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95D47-E8CD-416F-1189-EFB1BDC4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02CD-5A35-4979-BF96-7F38216A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A760ED-FAA7-3AA0-6885-FF975149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7587E3-D149-51F9-C996-A5CC2EFDA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6D3D49-D9AA-DF42-5A04-7A454657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057-12AB-437E-817B-CBF7B9AFEBF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507DC0-B104-EA2F-DD1E-B182399F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9C7CE9-42A4-88CF-7C8B-68174616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02CD-5A35-4979-BF96-7F38216A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B70B2C-DCF0-69AA-7BE7-6F945AF6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98A8D6-1471-2732-ACC3-49EDBD1CD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81B32F-BF7D-5175-BF92-A95B91A4C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E6652-1443-E27F-120E-A5149597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057-12AB-437E-817B-CBF7B9AFEBF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C7FA91-C618-818A-9E3A-1CB50C82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A368A4-1A1F-41E9-B890-4BD144FE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02CD-5A35-4979-BF96-7F38216A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BEB24-89D7-0191-6674-6576178E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982CA3-40EE-6310-592C-159AEB7D6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78A831-5915-5458-0255-736727876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637CF1-21BF-D67C-723A-4A7AF171E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BA4389-8C87-DEFC-4986-9C9C853E5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3412E9-641C-F36C-8675-D52C84C8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057-12AB-437E-817B-CBF7B9AFEBF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51DB5CE-2A7E-C4F4-4F25-3D23260E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DAD473-CA04-C577-86DA-2BE700E7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02CD-5A35-4979-BF96-7F38216A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7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430B3-1B40-08EB-3715-36ED473A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FBBF9B-45F4-FB37-9E8C-1CB01A5C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057-12AB-437E-817B-CBF7B9AFEBF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FDCA83-9DEA-B376-8DEA-D316B26F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66C9A6-2A77-304F-6FA3-EDA9E0AE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02CD-5A35-4979-BF96-7F38216A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0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E0DDC8A-E0A7-0C25-BFA0-1FE1DC589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057-12AB-437E-817B-CBF7B9AFEBF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073BE1-5DB8-ADF2-91FE-4A95571B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485071-8535-6556-37C3-04BFCB0A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02CD-5A35-4979-BF96-7F38216A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5D5F7-6DC8-3CC2-0798-5721AF0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26FC78-7E90-28E6-597A-7EBF22F6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C6B7E0-C32F-4E73-18B9-6A08E4279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FAD46F-076C-8B40-AAB4-E87E9BDE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057-12AB-437E-817B-CBF7B9AFEBF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49DE59-06DC-38E3-9B4B-2BE6019D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2047D3-83D5-E339-95B3-E47F3583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02CD-5A35-4979-BF96-7F38216A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A435B-9290-5CE9-B080-9139F28F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8798FA-F4E8-BB5C-52A7-431A50F2F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012984-4AA3-35C9-D973-64C0EF16F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09DE96-969D-A9F9-7F5D-AFD2B6C1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3057-12AB-437E-817B-CBF7B9AFEBF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3475B1-8496-60C3-FBE7-2C437031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367594-531E-34D4-AAB7-F453A3ED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02CD-5A35-4979-BF96-7F38216A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6E5B50-9999-7146-AEDC-F9483B59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069AAC-3A7E-A243-E7C7-EF26014B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797559-ED40-E525-1A20-0F06D904C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3057-12AB-437E-817B-CBF7B9AFEBF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F945C5-510C-56D9-B039-171EAE0BB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366A39-4DF4-2BAD-562A-31F6867CC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A02CD-5A35-4979-BF96-7F38216AB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2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804FAA-9CB3-B35B-6A8F-95879E36B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Bovine </a:t>
            </a:r>
            <a:r>
              <a:rPr lang="en-US" sz="5400" dirty="0"/>
              <a:t>diseases in livestock and wildlife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1FC527F-9613-0804-9700-FC62F5DE3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Dr. Bernard </a:t>
            </a:r>
            <a:r>
              <a:rPr lang="en-US" dirty="0" smtClean="0"/>
              <a:t>Rono</a:t>
            </a:r>
          </a:p>
          <a:p>
            <a:pPr algn="l"/>
            <a:endParaRPr lang="en-US" dirty="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4747E1-E06D-AB06-69D5-022205D837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r="1243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" y="167004"/>
            <a:ext cx="1539181" cy="938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2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704B5D-DE2D-0367-7B77-9C513271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Impact of FMD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3CF4E1-5450-C134-7053-5504F3065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High mortality and production losses</a:t>
            </a:r>
          </a:p>
          <a:p>
            <a:r>
              <a:rPr lang="en-US" sz="2200" dirty="0"/>
              <a:t>Affects international trade in livestock and livestock products</a:t>
            </a:r>
          </a:p>
          <a:p>
            <a:r>
              <a:rPr lang="en-US" sz="2200" dirty="0"/>
              <a:t>High cost of control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/>
              <a:t>Effective vaccines are </a:t>
            </a:r>
            <a:r>
              <a:rPr lang="en-US" sz="2200" dirty="0" smtClean="0"/>
              <a:t>available</a:t>
            </a:r>
          </a:p>
          <a:p>
            <a:pPr marL="914400" lvl="2" indent="0">
              <a:buNone/>
            </a:pPr>
            <a:endParaRPr lang="en-US" sz="2200" dirty="0"/>
          </a:p>
          <a:p>
            <a:pPr lvl="2">
              <a:buFont typeface="Wingdings" panose="05000000000000000000" pitchFamily="2" charset="2"/>
              <a:buChar char="q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4346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0D3CC-791E-4639-9A75-B6404293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3. Malignant catarrhal fever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6F548D4-2CBE-CC00-B7C2-CA444D0D01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r="1259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24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4D9A4-F640-836F-B906-4752217D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Malignant catarrhal fever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0FA5BA-76F4-4882-40F7-0CB209846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95449" cy="4351338"/>
          </a:xfrm>
        </p:spPr>
        <p:txBody>
          <a:bodyPr/>
          <a:lstStyle/>
          <a:p>
            <a:r>
              <a:rPr lang="en-US" dirty="0"/>
              <a:t>Fatal lymphoproliferative disease of cattle and other ungulates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err="1"/>
              <a:t>Alcelaphine</a:t>
            </a:r>
            <a:r>
              <a:rPr lang="en-US" dirty="0"/>
              <a:t> Herpesvirus-1 (AlHV-1) and Ovine Herpesvirus-2 (OHV-2)</a:t>
            </a:r>
          </a:p>
          <a:p>
            <a:r>
              <a:rPr lang="en-US" dirty="0"/>
              <a:t>Wildebeest are reservoir host of AlHV-1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Cattle contact the virus from wildebeest calves which shed the virus, </a:t>
            </a:r>
          </a:p>
          <a:p>
            <a:r>
              <a:rPr lang="en-US" dirty="0"/>
              <a:t>Wildebeest associated MCF mainly occur in southern Kenya, northern Tanzania and southern African countries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Peak transmission occurs during calving season which coincides with wildebeest migration</a:t>
            </a:r>
          </a:p>
          <a:p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9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0E386-759F-90EA-B50C-4E1E2FEF7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Impact of MCF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39FFB-ED49-F333-439A-3BC1C763C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High mortality and production losses in cattle</a:t>
            </a:r>
          </a:p>
          <a:p>
            <a:r>
              <a:rPr lang="en-US" sz="2400" dirty="0"/>
              <a:t>Causes human – wildlife conflict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Diseases prevents community access to wildebeest grazing areas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Hinders development community conservancies and wildlife migration corridors</a:t>
            </a:r>
          </a:p>
          <a:p>
            <a:r>
              <a:rPr lang="en-US" sz="2400" dirty="0"/>
              <a:t>There is no effective vaccine or treatment for MCF</a:t>
            </a:r>
          </a:p>
          <a:p>
            <a:r>
              <a:rPr lang="en-US" sz="2400" dirty="0"/>
              <a:t> Effective control of the disease can be achieved through development of effective vaccines</a:t>
            </a:r>
          </a:p>
          <a:p>
            <a:endParaRPr lang="en-US" sz="2200" dirty="0"/>
          </a:p>
          <a:p>
            <a:pPr lvl="2">
              <a:buFont typeface="Wingdings" panose="05000000000000000000" pitchFamily="2" charset="2"/>
              <a:buChar char="q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1659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00B6A-FECC-CD0E-0551-B39A5B72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Bacterial diseases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teria in a capsule">
            <a:extLst>
              <a:ext uri="{FF2B5EF4-FFF2-40B4-BE49-F238E27FC236}">
                <a16:creationId xmlns:a16="http://schemas.microsoft.com/office/drawing/2014/main" xmlns="" id="{F0294632-B50E-4CAE-9264-3253D72B3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7" r="1021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346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73E44-A3DC-036F-A31F-DE9848B6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Anthrax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AA5189-7306-55CB-9FDB-CFFDB4ADA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72563" cy="4351338"/>
          </a:xfrm>
        </p:spPr>
        <p:txBody>
          <a:bodyPr/>
          <a:lstStyle/>
          <a:p>
            <a:r>
              <a:rPr lang="en-US" dirty="0"/>
              <a:t>Acute highly contagious disease of domestic and wild herbivores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Caused by spore forming </a:t>
            </a:r>
            <a:r>
              <a:rPr lang="en-US" sz="2000" i="1" dirty="0"/>
              <a:t>Bacillus anthracis, </a:t>
            </a:r>
            <a:r>
              <a:rPr lang="en-US" sz="2000" dirty="0"/>
              <a:t>spores persist in soil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Humans, </a:t>
            </a:r>
            <a:r>
              <a:rPr lang="en-US" sz="2000" dirty="0" err="1"/>
              <a:t>suids</a:t>
            </a:r>
            <a:r>
              <a:rPr lang="en-US" sz="2000" dirty="0"/>
              <a:t> and carnivores are incidental hosts</a:t>
            </a:r>
          </a:p>
          <a:p>
            <a:r>
              <a:rPr lang="en-US" dirty="0"/>
              <a:t>Status: </a:t>
            </a:r>
            <a:r>
              <a:rPr lang="en-US" b="1" dirty="0"/>
              <a:t>endemic</a:t>
            </a:r>
            <a:r>
              <a:rPr lang="en-US" dirty="0"/>
              <a:t> in many conservation areas in Kenya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Threatens endangered wildlife population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ED51D2E-6E49-E570-44A6-64E81757EFA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99" y="1426369"/>
            <a:ext cx="5172563" cy="2976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E118F7-AB3D-C071-8587-A2261BCEFE6F}"/>
              </a:ext>
            </a:extLst>
          </p:cNvPr>
          <p:cNvSpPr txBox="1"/>
          <p:nvPr/>
        </p:nvSpPr>
        <p:spPr>
          <a:xfrm>
            <a:off x="7382021" y="4731993"/>
            <a:ext cx="4294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/>
              <a:t>Ryser-</a:t>
            </a:r>
            <a:r>
              <a:rPr lang="en-US" altLang="en-US" dirty="0" err="1"/>
              <a:t>Degiorgis</a:t>
            </a:r>
            <a:r>
              <a:rPr lang="en-US" altLang="en-US" dirty="0"/>
              <a:t>, M. 2015</a:t>
            </a:r>
          </a:p>
        </p:txBody>
      </p:sp>
    </p:spTree>
    <p:extLst>
      <p:ext uri="{BB962C8B-B14F-4D97-AF65-F5344CB8AC3E}">
        <p14:creationId xmlns:p14="http://schemas.microsoft.com/office/powerpoint/2010/main" val="344124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49CC9-D1D6-5418-010B-4C8E3DB9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81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Control of anthrax in wildlife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06275FB9-E8FC-2C24-C1A6-5EB7224D7DAF}"/>
              </a:ext>
            </a:extLst>
          </p:cNvPr>
          <p:cNvSpPr txBox="1">
            <a:spLocks/>
          </p:cNvSpPr>
          <p:nvPr/>
        </p:nvSpPr>
        <p:spPr bwMode="auto">
          <a:xfrm>
            <a:off x="1828800" y="1676400"/>
            <a:ext cx="533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 eaLnBrk="1" hangingPunct="1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kern="0" dirty="0">
                <a:latin typeface="+mn-lt"/>
              </a:rPr>
              <a:t>Aim to break anthrax transmission cycle through</a:t>
            </a:r>
          </a:p>
          <a:p>
            <a:pPr marL="342900" indent="-342900" defTabSz="914400" eaLnBrk="1" hangingPunct="1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514350" indent="-514350" defTabSz="914400" eaLnBrk="1" hangingPunct="1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n-US" sz="2400" kern="0" dirty="0">
                <a:latin typeface="+mn-lt"/>
              </a:rPr>
              <a:t>Proper carcass disposal – bury with calcium hypochlorite</a:t>
            </a:r>
          </a:p>
          <a:p>
            <a:pPr marL="514350" indent="-514350" defTabSz="914400" eaLnBrk="1" hangingPunct="1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n-US" sz="2400" kern="0" dirty="0">
                <a:latin typeface="+mn-lt"/>
              </a:rPr>
              <a:t>Decontamination of carcass sites</a:t>
            </a:r>
          </a:p>
          <a:p>
            <a:pPr marL="514350" indent="-514350" defTabSz="914400" eaLnBrk="1" hangingPunct="1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n-US" sz="2400" kern="0" dirty="0">
                <a:latin typeface="+mn-lt"/>
              </a:rPr>
              <a:t>Vaccination of endangered species? – technical and logistical challenges</a:t>
            </a:r>
          </a:p>
          <a:p>
            <a:pPr marL="514350" indent="-514350" defTabSz="914400" eaLnBrk="1" hangingPunct="1">
              <a:spcBef>
                <a:spcPct val="20000"/>
              </a:spcBef>
              <a:buFont typeface="+mj-lt"/>
              <a:buAutoNum type="romanLcPeriod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EEB71248-9D80-8993-3B27-D0D0C6A5ACC9}"/>
              </a:ext>
            </a:extLst>
          </p:cNvPr>
          <p:cNvSpPr txBox="1">
            <a:spLocks/>
          </p:cNvSpPr>
          <p:nvPr/>
        </p:nvSpPr>
        <p:spPr bwMode="auto">
          <a:xfrm>
            <a:off x="6019800" y="914400"/>
            <a:ext cx="464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defTabSz="914400" eaLnBrk="1" hangingPunct="1">
              <a:spcBef>
                <a:spcPct val="20000"/>
              </a:spcBef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C2481BCF-FE86-B395-5370-133A36867BCF}"/>
              </a:ext>
            </a:extLst>
          </p:cNvPr>
          <p:cNvSpPr txBox="1">
            <a:spLocks/>
          </p:cNvSpPr>
          <p:nvPr/>
        </p:nvSpPr>
        <p:spPr bwMode="auto">
          <a:xfrm>
            <a:off x="6019800" y="914400"/>
            <a:ext cx="464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 eaLnBrk="1" hangingPunct="1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 </a:t>
            </a:r>
          </a:p>
          <a:p>
            <a:pPr marL="514350" indent="-514350" defTabSz="914400" eaLnBrk="1" hangingPunct="1">
              <a:spcBef>
                <a:spcPct val="20000"/>
              </a:spcBef>
              <a:buFont typeface="+mj-lt"/>
              <a:buAutoNum type="romanLcPeriod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pic>
        <p:nvPicPr>
          <p:cNvPr id="11" name="Picture 10" descr="C:\Users\titus\Desktop\LNNP\20150715_155304.jpg">
            <a:extLst>
              <a:ext uri="{FF2B5EF4-FFF2-40B4-BE49-F238E27FC236}">
                <a16:creationId xmlns:a16="http://schemas.microsoft.com/office/drawing/2014/main" xmlns="" id="{9A825914-28C1-747A-479D-FD1B7E6C280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143000"/>
            <a:ext cx="32004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2" name="Picture 11" descr="C:\Users\titus\Desktop\LNNP\20150715_181718.jpg">
            <a:extLst>
              <a:ext uri="{FF2B5EF4-FFF2-40B4-BE49-F238E27FC236}">
                <a16:creationId xmlns:a16="http://schemas.microsoft.com/office/drawing/2014/main" xmlns="" id="{60FA1F11-19C1-295D-7CAC-84AA8CB7EAB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581400"/>
            <a:ext cx="32766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CF645E-BDAF-D810-5D40-AEB9D237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Brucellosis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219C9-6C99-EB01-BF21-6B6EBDC5E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Bacterial zoonotic disease with worldwide spread caused by Brucella spp.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Consist of six species, </a:t>
            </a:r>
            <a:r>
              <a:rPr lang="en-US" i="1" dirty="0"/>
              <a:t>Brucella abortus </a:t>
            </a:r>
            <a:r>
              <a:rPr lang="en-US" dirty="0"/>
              <a:t>causes disease in bovine </a:t>
            </a:r>
          </a:p>
          <a:p>
            <a:r>
              <a:rPr lang="en-US" dirty="0"/>
              <a:t>A recent study in Kenya showed that of 16 wildlife species sampled , </a:t>
            </a:r>
            <a:endParaRPr lang="en-US" sz="2000" dirty="0"/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 three species had antibodies to brucella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Overall </a:t>
            </a:r>
            <a:r>
              <a:rPr lang="en-US" sz="2000" dirty="0" err="1"/>
              <a:t>sero</a:t>
            </a:r>
            <a:r>
              <a:rPr lang="en-US" sz="2000" dirty="0"/>
              <a:t>-positivity of 13.7%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sz="2000" dirty="0"/>
              <a:t>Buffalo had the had the highest proportion positive at 22%</a:t>
            </a:r>
          </a:p>
          <a:p>
            <a:pPr lvl="3">
              <a:buFont typeface="Wingdings" panose="05000000000000000000" pitchFamily="2" charset="2"/>
              <a:buChar char="q"/>
            </a:pPr>
            <a:endParaRPr lang="en-US" sz="2000" dirty="0"/>
          </a:p>
          <a:p>
            <a:r>
              <a:rPr lang="en-US" sz="3000" dirty="0"/>
              <a:t>Transmission to humans is through contact with fetal material of infected livestock and consumption of raw milk  </a:t>
            </a:r>
          </a:p>
        </p:txBody>
      </p:sp>
    </p:spTree>
    <p:extLst>
      <p:ext uri="{BB962C8B-B14F-4D97-AF65-F5344CB8AC3E}">
        <p14:creationId xmlns:p14="http://schemas.microsoft.com/office/powerpoint/2010/main" val="411659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E66B3-42DC-9417-9EF8-ED8F255A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disease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991A7E-C6BC-26AC-3BE6-ED3758F1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Listed among top 5 priority zoonotic disease in Kenya </a:t>
            </a:r>
          </a:p>
          <a:p>
            <a:r>
              <a:rPr lang="en-US" dirty="0"/>
              <a:t>In humans </a:t>
            </a:r>
            <a:r>
              <a:rPr lang="en-US" dirty="0" err="1"/>
              <a:t>upto</a:t>
            </a:r>
            <a:r>
              <a:rPr lang="en-US" dirty="0"/>
              <a:t> 500,000 new cases are reported annually in developing countries</a:t>
            </a:r>
          </a:p>
          <a:p>
            <a:r>
              <a:rPr lang="en-US" dirty="0"/>
              <a:t>There is no effective vaccine in humans and no treatment in animals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50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88F55-FB6B-2A94-B28E-F659150E9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8D6B38-C1DA-D872-364B-291B08CC7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Bovine tuberculosis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Tick borne diseases –Crimean </a:t>
            </a:r>
            <a:r>
              <a:rPr lang="en-US" dirty="0" err="1" smtClean="0"/>
              <a:t>congo</a:t>
            </a:r>
            <a:r>
              <a:rPr lang="en-US" dirty="0" smtClean="0"/>
              <a:t> hemorrhagic fever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Bat associated viruses </a:t>
            </a:r>
          </a:p>
        </p:txBody>
      </p:sp>
    </p:spTree>
    <p:extLst>
      <p:ext uri="{BB962C8B-B14F-4D97-AF65-F5344CB8AC3E}">
        <p14:creationId xmlns:p14="http://schemas.microsoft.com/office/powerpoint/2010/main" val="261295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04A0B-A7D8-E5A6-333C-39222D3C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BFB8C9-785B-2ECF-2D86-E057D046F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Background</a:t>
            </a:r>
          </a:p>
          <a:p>
            <a:r>
              <a:rPr lang="en-US" sz="2200" dirty="0"/>
              <a:t>Introduction</a:t>
            </a:r>
          </a:p>
          <a:p>
            <a:endParaRPr lang="en-US" sz="2200" dirty="0"/>
          </a:p>
          <a:p>
            <a:r>
              <a:rPr lang="en-US" sz="2200" dirty="0"/>
              <a:t>Viral diseases – FMD, MCF, RVF</a:t>
            </a:r>
          </a:p>
          <a:p>
            <a:r>
              <a:rPr lang="en-US" sz="2200" dirty="0"/>
              <a:t>Bacterial diseases – Anthrax, Brucellosis, Bovine TB</a:t>
            </a:r>
          </a:p>
          <a:p>
            <a:r>
              <a:rPr lang="en-US" sz="2200" dirty="0"/>
              <a:t>Protozoan - Tick borne diseases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" y="167004"/>
            <a:ext cx="1539181" cy="938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145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Interventions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Vaccination: </a:t>
            </a:r>
          </a:p>
          <a:p>
            <a:r>
              <a:rPr lang="en-US" dirty="0"/>
              <a:t>Managing disease in reservoir host – </a:t>
            </a:r>
          </a:p>
          <a:p>
            <a:r>
              <a:rPr lang="en-US" dirty="0"/>
              <a:t>Minimizing contact with alternative host</a:t>
            </a:r>
          </a:p>
        </p:txBody>
      </p:sp>
    </p:spTree>
    <p:extLst>
      <p:ext uri="{BB962C8B-B14F-4D97-AF65-F5344CB8AC3E}">
        <p14:creationId xmlns:p14="http://schemas.microsoft.com/office/powerpoint/2010/main" val="34317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A4176-D026-3151-4892-DF4C4DFD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761092-2F85-A651-69AC-5A274062A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need to understand disease dynamics in complex ecosystems to mitigate disease threats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multi disciplinary, multi sectoral One Health approach is vital in studying disease dynamics at the livestock/wildlife </a:t>
            </a:r>
            <a:r>
              <a:rPr lang="en-US" dirty="0" smtClean="0"/>
              <a:t>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65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Acknowledgements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Jobs at ILRI - International Livestock Research Institut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3581400"/>
            <a:ext cx="1600200" cy="97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217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FE707-1D5C-1C03-1AF3-18B9E3C2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KWS veterinary department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C9E0C7-FCA0-DF35-F127-41356756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Wildlife Health programs</a:t>
            </a:r>
          </a:p>
          <a:p>
            <a:pPr lvl="1"/>
            <a:r>
              <a:rPr lang="en-US" dirty="0"/>
              <a:t>Clinical interventions </a:t>
            </a:r>
          </a:p>
          <a:p>
            <a:pPr lvl="1"/>
            <a:r>
              <a:rPr lang="en-US" dirty="0"/>
              <a:t>Disease surveillance and control</a:t>
            </a:r>
          </a:p>
          <a:p>
            <a:pPr lvl="1"/>
            <a:r>
              <a:rPr lang="en-US" dirty="0"/>
              <a:t>Wildlife rescue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Species management programs</a:t>
            </a:r>
          </a:p>
          <a:p>
            <a:pPr lvl="1"/>
            <a:r>
              <a:rPr lang="en-US" dirty="0"/>
              <a:t>Population management – translocations</a:t>
            </a:r>
          </a:p>
          <a:p>
            <a:pPr lvl="1"/>
            <a:r>
              <a:rPr lang="en-US" dirty="0"/>
              <a:t>Wildlife monitoring technologies – </a:t>
            </a:r>
            <a:r>
              <a:rPr lang="en-US" dirty="0" err="1"/>
              <a:t>e.g</a:t>
            </a:r>
            <a:r>
              <a:rPr lang="en-US" dirty="0"/>
              <a:t> telemetric collars, </a:t>
            </a:r>
          </a:p>
          <a:p>
            <a:pPr lvl="1"/>
            <a:r>
              <a:rPr lang="en-US" dirty="0"/>
              <a:t>Assisted reproductive technologies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Research</a:t>
            </a:r>
          </a:p>
          <a:p>
            <a:pPr lvl="1"/>
            <a:endParaRPr lang="en-US" sz="22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7" y="294612"/>
            <a:ext cx="1607820" cy="94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94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7EAAF-FD27-35B3-FAB5-273F0859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Introduction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746E84-3936-9D50-A457-BA6EDB44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dirty="0"/>
              <a:t>Many pathogens can infect both domestic animals and wildlife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With more than 77% of livestock pathogens known to infect multiple hosts including wildlife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sz="2400" dirty="0"/>
              <a:t>Multi host pathogens can have significant consequences on livestock economics and wildlife conservation: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high mortality and production losses in livestock 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In </a:t>
            </a:r>
            <a:r>
              <a:rPr lang="en-US" dirty="0"/>
              <a:t>wildlife diseases can cause population decline, increased predation and reduced reproduction rates 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sz="2400" dirty="0" smtClean="0"/>
              <a:t>Multi host pathogens provide a potential risk for disease emergence</a:t>
            </a:r>
            <a:endParaRPr lang="en-US" sz="2400" dirty="0"/>
          </a:p>
          <a:p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1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940BA-1134-29F0-9262-ED9FE76F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Intro..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EAAE83-AC33-8195-BACF-1E4FB917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Understanding disease transmission dynamics at the wildlife/ livestock interface is critical in designing control strategies: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/>
              <a:t>For certain pathogens wildlife can act as </a:t>
            </a:r>
            <a:r>
              <a:rPr lang="en-US" sz="2200" dirty="0" smtClean="0"/>
              <a:t>reservoirs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 smtClean="0"/>
              <a:t>Conversely</a:t>
            </a:r>
            <a:r>
              <a:rPr lang="en-US" sz="2200" dirty="0"/>
              <a:t>, domestic animals can act </a:t>
            </a:r>
            <a:r>
              <a:rPr lang="en-US" sz="2200" dirty="0" smtClean="0"/>
              <a:t>as maintenance hosts </a:t>
            </a:r>
            <a:r>
              <a:rPr lang="en-US" sz="2200" dirty="0"/>
              <a:t>for pathogens, 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Climate change, population growth and human development have significant impact on the interface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Here </a:t>
            </a:r>
            <a:r>
              <a:rPr lang="en-US" sz="2400" dirty="0"/>
              <a:t>we review important bovine diseases at the wildlife/ livestock interface</a:t>
            </a:r>
          </a:p>
          <a:p>
            <a:endParaRPr lang="en-US" sz="2200" dirty="0"/>
          </a:p>
          <a:p>
            <a:pPr lvl="2">
              <a:buFont typeface="Wingdings" panose="05000000000000000000" pitchFamily="2" charset="2"/>
              <a:buChar char="q"/>
            </a:pPr>
            <a:endParaRPr lang="en-US" sz="2200" dirty="0"/>
          </a:p>
          <a:p>
            <a:endParaRPr lang="en-US" sz="2200" dirty="0"/>
          </a:p>
          <a:p>
            <a:pPr lvl="2">
              <a:buFont typeface="Wingdings" panose="05000000000000000000" pitchFamily="2" charset="2"/>
              <a:buChar char="q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411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7AB36-9BD8-09B6-A22A-B68D7526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Introduction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FACE6FDD-5B7D-EF24-5080-61FA2B822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631448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31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B40A0-7E0B-BEF3-22B9-35E25D597B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Viral disease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ruses suspended on mid-air">
            <a:extLst>
              <a:ext uri="{FF2B5EF4-FFF2-40B4-BE49-F238E27FC236}">
                <a16:creationId xmlns:a16="http://schemas.microsoft.com/office/drawing/2014/main" xmlns="" id="{8AEA0F6D-5002-8CD2-FA65-9BB4A80B5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9" r="1174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181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Shape 2"/>
          <p:cNvSpPr txBox="1"/>
          <p:nvPr/>
        </p:nvSpPr>
        <p:spPr>
          <a:xfrm>
            <a:off x="214817" y="2772853"/>
            <a:ext cx="6146225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spc="-1" dirty="0"/>
              <a:t>1. Rinderpest 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-1" dirty="0"/>
              <a:t>Status: </a:t>
            </a:r>
            <a:r>
              <a:rPr lang="en-US" sz="2200" b="1" spc="-1" dirty="0"/>
              <a:t>Eradicated</a:t>
            </a:r>
            <a:r>
              <a:rPr lang="en-US" sz="2200" spc="-1" dirty="0"/>
              <a:t> globally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-1" dirty="0"/>
              <a:t>Declaration made on </a:t>
            </a:r>
            <a:r>
              <a:rPr lang="en-US" sz="2200" b="1" spc="-1" dirty="0"/>
              <a:t>27</a:t>
            </a:r>
            <a:r>
              <a:rPr lang="en-US" sz="2200" b="1" spc="-1" baseline="30000" dirty="0"/>
              <a:t>th</a:t>
            </a:r>
            <a:r>
              <a:rPr lang="en-US" sz="2200" b="1" spc="-1" dirty="0"/>
              <a:t> May 2011 </a:t>
            </a:r>
            <a:r>
              <a:rPr lang="en-US" sz="2200" spc="-1" dirty="0"/>
              <a:t>at OIE 79</a:t>
            </a:r>
            <a:r>
              <a:rPr lang="en-US" sz="2200" spc="-1" baseline="30000" dirty="0"/>
              <a:t>th</a:t>
            </a:r>
            <a:r>
              <a:rPr lang="en-US" sz="2200" spc="-1" dirty="0"/>
              <a:t> World  Assembly in Paris  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-1" dirty="0"/>
              <a:t>2</a:t>
            </a:r>
            <a:r>
              <a:rPr lang="en-US" sz="2200" spc="-1" baseline="30000" dirty="0"/>
              <a:t>nd</a:t>
            </a:r>
            <a:r>
              <a:rPr lang="en-US" sz="2200" spc="-1" dirty="0"/>
              <a:t> disease to have been eradicated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-1" dirty="0"/>
              <a:t>Viral disease of cattle and wild ruminants thought to have originated from Asia</a:t>
            </a:r>
          </a:p>
          <a:p>
            <a:pPr marL="10287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spc="-1" dirty="0"/>
              <a:t>Caused devastating epizootics in the late 19</a:t>
            </a:r>
            <a:r>
              <a:rPr lang="en-US" sz="2200" spc="-1" baseline="30000" dirty="0"/>
              <a:t>th</a:t>
            </a:r>
            <a:r>
              <a:rPr lang="en-US" sz="2200" spc="-1" dirty="0"/>
              <a:t> century </a:t>
            </a:r>
          </a:p>
          <a:p>
            <a:pPr marL="685800" lvl="2">
              <a:lnSpc>
                <a:spcPct val="90000"/>
              </a:lnSpc>
              <a:spcAft>
                <a:spcPts val="600"/>
              </a:spcAft>
            </a:pPr>
            <a:endParaRPr lang="en-US" sz="2200" spc="-1" dirty="0"/>
          </a:p>
        </p:txBody>
      </p:sp>
      <p:pic>
        <p:nvPicPr>
          <p:cNvPr id="41" name="Main graphic"/>
          <p:cNvPicPr/>
          <p:nvPr/>
        </p:nvPicPr>
        <p:blipFill rotWithShape="1">
          <a:blip r:embed="rId2"/>
          <a:srcRect l="3179" r="26964" b="1"/>
          <a:stretch/>
        </p:blipFill>
        <p:spPr>
          <a:xfrm>
            <a:off x="7118538" y="980824"/>
            <a:ext cx="4439478" cy="3844976"/>
          </a:xfrm>
          <a:prstGeom prst="rect">
            <a:avLst/>
          </a:prstGeom>
        </p:spPr>
      </p:pic>
      <p:sp>
        <p:nvSpPr>
          <p:cNvPr id="39" name="CustomShape 1"/>
          <p:cNvSpPr/>
          <p:nvPr/>
        </p:nvSpPr>
        <p:spPr>
          <a:xfrm>
            <a:off x="2133480" y="4648320"/>
            <a:ext cx="8077320" cy="4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A02006-EF17-B7A0-5E41-B658B92F981E}"/>
              </a:ext>
            </a:extLst>
          </p:cNvPr>
          <p:cNvSpPr txBox="1"/>
          <p:nvPr/>
        </p:nvSpPr>
        <p:spPr>
          <a:xfrm>
            <a:off x="5963479" y="5050911"/>
            <a:ext cx="609600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2">
              <a:lnSpc>
                <a:spcPct val="90000"/>
              </a:lnSpc>
              <a:spcAft>
                <a:spcPts val="600"/>
              </a:spcAft>
            </a:pPr>
            <a:r>
              <a:rPr lang="en-US" sz="1600" spc="-1" dirty="0"/>
              <a:t>Driven to Extinction, J. Science Volume: 319, Issue: 5870,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40F98-6A61-F817-52E9-5808F5A6B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Impact of Rinderpest outbreaks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BED0AB-85EF-F3EB-B2AE-0F085AC6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1028700" lvl="1" indent="-571500">
              <a:buFont typeface="+mj-lt"/>
              <a:buAutoNum type="romanLcPeriod"/>
            </a:pPr>
            <a:endParaRPr lang="en-US" sz="2200"/>
          </a:p>
          <a:p>
            <a:pPr marL="1028700" lvl="1" indent="-571500">
              <a:buFont typeface="+mj-lt"/>
              <a:buAutoNum type="romanLcPeriod"/>
            </a:pPr>
            <a:r>
              <a:rPr lang="en-US" sz="2200"/>
              <a:t>High mortality of cattle and loss of livelihood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200" b="1"/>
              <a:t>Decimated wild populations </a:t>
            </a:r>
            <a:r>
              <a:rPr lang="en-US" sz="2200"/>
              <a:t>of buffalo, giraffe, wildebeest, antelopes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/>
              <a:t>In 1990s outbreak, 60% of buffalo population died in Tsavo ecosystem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/>
              <a:t>Endangered Roan antelope population </a:t>
            </a:r>
          </a:p>
          <a:p>
            <a:pPr lvl="2"/>
            <a:endParaRPr lang="en-US" sz="2200"/>
          </a:p>
          <a:p>
            <a:pPr marL="1028700" lvl="1" indent="-571500">
              <a:buFont typeface="+mj-lt"/>
              <a:buAutoNum type="romanLcPeriod"/>
            </a:pPr>
            <a:r>
              <a:rPr lang="en-US" sz="2200" b="1"/>
              <a:t>altered ecological balance </a:t>
            </a:r>
            <a:r>
              <a:rPr lang="en-US" sz="2200"/>
              <a:t>by reducing number of grazers</a:t>
            </a:r>
          </a:p>
          <a:p>
            <a:pPr lvl="2"/>
            <a:r>
              <a:rPr lang="en-US" sz="2200"/>
              <a:t>Grassland turned into thickets, proliferation of tsetse fly</a:t>
            </a:r>
          </a:p>
          <a:p>
            <a:pPr lvl="2"/>
            <a:endParaRPr lang="en-US" sz="2200"/>
          </a:p>
          <a:p>
            <a:pPr lvl="2"/>
            <a:endParaRPr lang="en-US" sz="2200"/>
          </a:p>
          <a:p>
            <a:pPr lvl="2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76170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4DD29A-5360-4DB6-3D10-0A07C01B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2. Foot and Mouth Disease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EF073B-D921-DEEB-E69A-E1AA27657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Extremely contagious acute viral disease of domestic and wild cloven hoofed mammals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Endemic in Kenya with outbreaks reported in many parts of the country</a:t>
            </a:r>
          </a:p>
          <a:p>
            <a:endParaRPr lang="en-US" sz="2200" dirty="0"/>
          </a:p>
          <a:p>
            <a:r>
              <a:rPr lang="en-US" sz="2400" dirty="0"/>
              <a:t>7 distinct serotypes: O,A,C and Asia 1 and SAT 1,2,3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Buffalos are reservoirs of SAT 1, 2 and 3 serotypes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Only SAT 1 and 2 have been isolated in Kenya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400" dirty="0"/>
              <a:t>Recent evidence suggest that transmission of FMDV between buffalo and cattle is rare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Outbreaks of disease occur through maintenance in cattle population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George Omondi et al., 2020. Transboundary and Emerging Diseases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20396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950</Words>
  <Application>Microsoft Office PowerPoint</Application>
  <PresentationFormat>Widescreen</PresentationFormat>
  <Paragraphs>157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 Bovine diseases in livestock and wildlife</vt:lpstr>
      <vt:lpstr>Outline</vt:lpstr>
      <vt:lpstr>Introduction</vt:lpstr>
      <vt:lpstr>Intro..</vt:lpstr>
      <vt:lpstr>Introduction</vt:lpstr>
      <vt:lpstr>Viral disease</vt:lpstr>
      <vt:lpstr>PowerPoint Presentation</vt:lpstr>
      <vt:lpstr>Impact of Rinderpest outbreaks</vt:lpstr>
      <vt:lpstr>2. Foot and Mouth Disease</vt:lpstr>
      <vt:lpstr>Impact of FMD</vt:lpstr>
      <vt:lpstr>3. Malignant catarrhal fever</vt:lpstr>
      <vt:lpstr>Malignant catarrhal fever</vt:lpstr>
      <vt:lpstr>Impact of MCF</vt:lpstr>
      <vt:lpstr>Bacterial diseases</vt:lpstr>
      <vt:lpstr>1. Anthrax</vt:lpstr>
      <vt:lpstr>Control of anthrax in wildlife</vt:lpstr>
      <vt:lpstr>2. Brucellosis</vt:lpstr>
      <vt:lpstr>Impact of the disease </vt:lpstr>
      <vt:lpstr>Other examples</vt:lpstr>
      <vt:lpstr>General Interventions </vt:lpstr>
      <vt:lpstr>Conclusion</vt:lpstr>
      <vt:lpstr>Acknowledgements</vt:lpstr>
      <vt:lpstr>KWS veterinary department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Bovine diseases in livestock and wildlife</dc:title>
  <dc:creator>Bernard Rono</dc:creator>
  <cp:lastModifiedBy>Bernard Rono</cp:lastModifiedBy>
  <cp:revision>23</cp:revision>
  <dcterms:created xsi:type="dcterms:W3CDTF">2022-05-21T17:15:23Z</dcterms:created>
  <dcterms:modified xsi:type="dcterms:W3CDTF">2022-05-26T08:31:37Z</dcterms:modified>
</cp:coreProperties>
</file>